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sldIdLst>
    <p:sldId id="341" r:id="rId3"/>
    <p:sldId id="497" r:id="rId4"/>
    <p:sldId id="501" r:id="rId5"/>
    <p:sldId id="539" r:id="rId6"/>
    <p:sldId id="512" r:id="rId7"/>
    <p:sldId id="546" r:id="rId8"/>
    <p:sldId id="503" r:id="rId9"/>
    <p:sldId id="547" r:id="rId10"/>
    <p:sldId id="548" r:id="rId11"/>
    <p:sldId id="549" r:id="rId12"/>
    <p:sldId id="559" r:id="rId13"/>
    <p:sldId id="571" r:id="rId14"/>
    <p:sldId id="553" r:id="rId15"/>
    <p:sldId id="527" r:id="rId16"/>
    <p:sldId id="4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B4301-8245-4AC3-B634-BEF64363C693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9B1B-93E5-4D1F-80BF-E5A383052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Thanks very much and I am pleased to</a:t>
            </a:r>
            <a:r>
              <a:rPr lang="en-AU" baseline="0" dirty="0"/>
              <a:t> have the opportunity to discuss with you what I see as one of the most exciting developments in clinical and medical research in this country coming at a time when Curtin University has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A very strong allied health training reputation in most of the key disciplines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The newest medical school in the country and</a:t>
            </a:r>
          </a:p>
          <a:p>
            <a:pPr marL="457200" indent="-457200">
              <a:buFontTx/>
              <a:buChar char="-"/>
            </a:pPr>
            <a:r>
              <a:rPr lang="en-AU" baseline="0" dirty="0"/>
              <a:t>is becoming a major force in health research not only in he State but also Nationally. 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7CB07-0039-4545-92EA-48E12138E5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1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D5C8-525F-4C2C-85EC-456CB38CA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93563-F54F-493B-8A19-F10D61330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1186-F193-4F01-BA65-5494FB70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0175D-995F-4992-9D3A-22A4358B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0CD92-731C-4758-A711-83006E48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0938-C06F-4EE9-80D6-B1EB0450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E9F1E-68E6-4979-98C3-DAAE94F9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FD868-9249-4AA1-8ABC-99929744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E8AB4-8969-4657-AB85-A0776083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9E0B-80F2-41BB-949C-8A5E9FE0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A5A3B-0BDA-4360-AB1F-5114B19A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5F8D6-48FD-4A46-B880-D9B1D9130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2D76C-A420-42BC-BCEF-C824E289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2A9B-4092-4349-ADEE-173C9FE0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6B35-B83B-40A2-968A-EA55E3FB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5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>
            <a:normAutofit/>
          </a:bodyPr>
          <a:lstStyle>
            <a:lvl1pPr>
              <a:defRPr sz="1596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938112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3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>
            <a:normAutofit/>
          </a:bodyPr>
          <a:lstStyle>
            <a:lvl1pPr>
              <a:defRPr sz="1596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013307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40660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6775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934" y="1600201"/>
            <a:ext cx="11123752" cy="47625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365025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2019300"/>
            <a:ext cx="2133600" cy="2133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08639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560988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566155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571250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560988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795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54134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2F33-C9C1-4747-8602-A65248D9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8634-EF89-4555-B460-C0BB891DD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FDA1-8B2B-40A0-B09B-F947C59C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61753-CC53-46DF-9201-4D6E3A3B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59FB-AA44-4A32-8AA5-E293D643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5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867431" cy="6858000"/>
          </a:xfrm>
        </p:spPr>
        <p:txBody>
          <a:bodyPr rtlCol="0">
            <a:normAutofit/>
          </a:bodyPr>
          <a:lstStyle>
            <a:lvl1pPr>
              <a:defRPr sz="1795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9278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8000"/>
          </a:xfrm>
        </p:spPr>
        <p:txBody>
          <a:bodyPr rIns="108000" rtlCol="0" anchor="ctr">
            <a:normAutofit/>
          </a:bodyPr>
          <a:lstStyle>
            <a:lvl1pPr>
              <a:defRPr sz="1396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77877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C0E5-310D-476A-B6E8-E704EBC0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6EA6-A220-46AE-9532-A7585A0B9AD2}" type="datetimeFigureOut">
              <a:rPr lang="en-US" altLang="en-US"/>
              <a:pPr>
                <a:defRPr/>
              </a:pPr>
              <a:t>16/03/2022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CA12E-F662-4A1C-B695-940D161A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5846-C2CD-4AB3-A0CF-DCBCE17B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05F45-CACC-4AE7-B3FF-668F7BAA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101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6E18AF5-1AC3-4E45-9F17-74A886B18C2C}"/>
              </a:ext>
            </a:extLst>
          </p:cNvPr>
          <p:cNvSpPr txBox="1">
            <a:spLocks/>
          </p:cNvSpPr>
          <p:nvPr userDrawn="1"/>
        </p:nvSpPr>
        <p:spPr>
          <a:xfrm>
            <a:off x="5435600" y="6356091"/>
            <a:ext cx="1320800" cy="365025"/>
          </a:xfrm>
          <a:prstGeom prst="rect">
            <a:avLst/>
          </a:prstGeom>
        </p:spPr>
        <p:txBody>
          <a:bodyPr lIns="91200" tIns="45600" rIns="91200" bIns="45600"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572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144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71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8288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18240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C3308AE7-65BD-4685-897C-88B1B4CFBC94}" type="slidenum">
              <a:rPr lang="en-US" altLang="en-US" sz="2333">
                <a:latin typeface="Arial Narrow" panose="020B0606020202030204" pitchFamily="34" charset="0"/>
              </a:rPr>
              <a:pPr algn="ctr" eaLnBrk="1" hangingPunct="1"/>
              <a:t>‹#›</a:t>
            </a:fld>
            <a:endParaRPr lang="en-US" altLang="en-US" sz="2333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41897"/>
            <a:ext cx="10972800" cy="510825"/>
          </a:xfrm>
          <a:prstGeom prst="rect">
            <a:avLst/>
          </a:prstGeom>
        </p:spPr>
        <p:txBody>
          <a:bodyPr/>
          <a:lstStyle>
            <a:lvl1pPr algn="l">
              <a:defRPr sz="2393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231261"/>
            <a:ext cx="11092828" cy="4525963"/>
          </a:xfrm>
          <a:prstGeom prst="rect">
            <a:avLst/>
          </a:prstGeom>
        </p:spPr>
        <p:txBody>
          <a:bodyPr/>
          <a:lstStyle>
            <a:lvl1pPr marL="341960" indent="-341960">
              <a:buFont typeface="Wingdings" charset="2"/>
              <a:buChar char="§"/>
              <a:defRPr sz="2393">
                <a:latin typeface="Arial"/>
                <a:cs typeface="Arial"/>
              </a:defRPr>
            </a:lvl1pPr>
            <a:lvl2pPr>
              <a:defRPr sz="1995">
                <a:latin typeface="Arial"/>
                <a:cs typeface="Arial"/>
              </a:defRPr>
            </a:lvl2pPr>
            <a:lvl3pPr marL="1139866" indent="-227973">
              <a:buFont typeface="Wingdings" charset="2"/>
              <a:buChar char="§"/>
              <a:defRPr sz="1795">
                <a:latin typeface="Arial"/>
                <a:cs typeface="Arial"/>
              </a:defRPr>
            </a:lvl3pPr>
            <a:lvl4pPr>
              <a:defRPr sz="1596">
                <a:latin typeface="Arial"/>
                <a:cs typeface="Arial"/>
              </a:defRPr>
            </a:lvl4pPr>
            <a:lvl5pPr>
              <a:defRPr sz="1795">
                <a:latin typeface="Arial"/>
                <a:cs typeface="Arial"/>
              </a:defRPr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9004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900">
                <a:solidFill>
                  <a:schemeClr val="tx2"/>
                </a:solidFill>
              </a:defRPr>
            </a:lvl1pPr>
            <a:lvl2pPr marL="40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3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 Studi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560388"/>
            <a:ext cx="10943167" cy="654034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600" y="1357298"/>
            <a:ext cx="10972800" cy="4572032"/>
          </a:xfrm>
        </p:spPr>
        <p:txBody>
          <a:bodyPr/>
          <a:lstStyle>
            <a:lvl1pPr marL="266647" marR="0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lvl1pPr>
          </a:lstStyle>
          <a:p>
            <a:pPr marL="266647" marR="0" lvl="0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Click to edit Master text styles</a:t>
            </a:r>
          </a:p>
          <a:p>
            <a:pPr marL="266647" marR="0" lvl="1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Second level</a:t>
            </a:r>
          </a:p>
          <a:p>
            <a:pPr marL="266647" marR="0" lvl="2" indent="-266647" algn="l" defTabSz="914217" rtl="0" eaLnBrk="1" fontAlgn="base" latinLnBrk="0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Third level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-43" y="1285860"/>
            <a:ext cx="10668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AU" sz="900"/>
          </a:p>
        </p:txBody>
      </p:sp>
    </p:spTree>
    <p:extLst>
      <p:ext uri="{BB962C8B-B14F-4D97-AF65-F5344CB8AC3E}">
        <p14:creationId xmlns:p14="http://schemas.microsoft.com/office/powerpoint/2010/main" val="423695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79977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18" y="6302375"/>
            <a:ext cx="374438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91698"/>
            <a:ext cx="7680000" cy="909152"/>
          </a:xfrm>
          <a:solidFill>
            <a:schemeClr val="accent1"/>
          </a:solidFill>
        </p:spPr>
        <p:txBody>
          <a:bodyPr wrap="square" lIns="432000" tIns="108000" rIns="252000" anchor="b">
            <a:spAutoFit/>
          </a:bodyPr>
          <a:lstStyle>
            <a:lvl1pPr>
              <a:lnSpc>
                <a:spcPct val="100000"/>
              </a:lnSpc>
              <a:defRPr sz="4399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7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55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01FA-7928-422C-A56C-FF07F02E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A7C2B-1DAD-4730-94E2-04B00FE88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B696-17E2-4789-9900-A4AB0D13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92C5-B2A7-4811-B9E0-69B039DF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0E251-364D-49E4-92A1-554F8268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975D-5BCD-416D-8A79-DC073A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4306-1C8F-47F0-9C85-E4B4209F3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1B158-54EB-44B4-9204-C622FFAA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F74FC-ACB6-44DA-A70E-AF709ED4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C1F7E-5AA6-4DFD-A22C-CDCFCDB2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CD1F8-DE78-47DD-8D0B-49CD8E3D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ABEB-A57B-4F00-A274-4D8DA7AD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7AF72-4A19-412C-840A-2EE1C9F3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4840B-E25C-46CA-A72F-A1AD0BA76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701E1-7A0B-48D1-AB87-1FD252C6C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C6C1C-32DB-4ECD-951E-6DF5B28C5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46393-D564-46D2-A38C-7C85D505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D44D3-AA4F-45E0-B3D7-3E6F5A0A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00B34-54DC-43D9-A4E3-97937364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DCE8-3370-44AF-9753-9353D93E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346A1-D2A1-44C9-80A7-E557A0CC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26B13-A104-4C51-9E28-36D7879A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CB149-867C-43E8-B7FC-97E83907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F1A29-D102-4170-B96A-AED3AD40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657F9-2929-4B7D-BB60-BFE01949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9F07-94AD-44BE-A168-07858248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4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C139-EEAA-43B1-B314-A2F03F47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7138-8598-4F00-86EC-75AD4008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EE2B8-AA8F-4F18-9337-D10A9BDBA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B32DA-7ABD-4159-8106-88C9A099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74137-AF93-437E-AAE3-B16A6190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3D223-449F-4DED-9323-43A91CC9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A195-C40C-4060-A245-665742BC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86401-1313-425C-A95C-8A8D3125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2CF45-724F-4E4F-81EE-AB3286FD7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39A97-D85A-45B3-83D2-297F408B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19A40-9FD8-43E1-A4CE-F716CB77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D9F63-ECD9-49B8-985F-E6E110B7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E3598-BA22-40C2-99AC-59AC8AB9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3877E-10E7-46F8-9F1A-9459A1FB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FEA3-5227-4DB5-941E-01677AA37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9F72-2140-4E23-AE80-A16910C3D8AD}" type="datetimeFigureOut">
              <a:rPr lang="en-US" smtClean="0"/>
              <a:t>16/03/2022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F1CA0-AE91-4631-B5ED-F2B565A84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91C1-50C5-4EF7-92FB-73D9FA073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5FB0-9AE5-4FD6-9633-08122873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EC1D9E2-05CC-4C96-8C7E-F501AC20A8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830"/>
            <a:ext cx="10972800" cy="114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F3EC4FF-870B-488D-9F83-5E476301F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165"/>
            <a:ext cx="10972800" cy="45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331-4B4A-41E7-8E46-C0B7C9928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091"/>
            <a:ext cx="2844800" cy="365025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>
              <a:defRPr sz="1533">
                <a:solidFill>
                  <a:srgbClr val="898989"/>
                </a:solidFill>
                <a:latin typeface="Calibri" charset="0"/>
                <a:ea typeface="Calibri Regular" charset="0"/>
                <a:cs typeface="Calibri Regular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2332-E7F1-461B-835A-5870D5532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091"/>
            <a:ext cx="3860800" cy="365025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ctr">
              <a:defRPr sz="1533">
                <a:solidFill>
                  <a:srgbClr val="898989"/>
                </a:solidFill>
                <a:latin typeface="Calibri" charset="0"/>
                <a:ea typeface="Calibri Regular" charset="0"/>
                <a:cs typeface="Calibri Regular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A6DC-3FA1-4891-B76A-D803F537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091"/>
            <a:ext cx="2844800" cy="365025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>
              <a:defRPr sz="1533">
                <a:solidFill>
                  <a:srgbClr val="898989"/>
                </a:solidFill>
                <a:latin typeface="Calibri Regular"/>
                <a:ea typeface="Calibri Regular"/>
                <a:cs typeface="Calibri Regular"/>
              </a:defRPr>
            </a:lvl1pPr>
          </a:lstStyle>
          <a:p>
            <a:fld id="{38876D9E-8379-4EB8-A340-5799FC0DA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09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fade/>
  </p:transition>
  <p:hf hdr="0" ftr="0" dt="0"/>
  <p:txStyles>
    <p:titleStyle>
      <a:lvl1pPr algn="ctr" defTabSz="607438" rtl="0" eaLnBrk="0" fontAlgn="base" hangingPunct="0">
        <a:spcBef>
          <a:spcPct val="0"/>
        </a:spcBef>
        <a:spcAft>
          <a:spcPct val="0"/>
        </a:spcAft>
        <a:defRPr sz="4333" kern="1200">
          <a:solidFill>
            <a:schemeClr val="bg2"/>
          </a:solidFill>
          <a:latin typeface="+mj-lt"/>
          <a:ea typeface="Calibri Regular" charset="0"/>
          <a:cs typeface="Calibri Regular" charset="0"/>
        </a:defRPr>
      </a:lvl1pPr>
      <a:lvl2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2pPr>
      <a:lvl3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3pPr>
      <a:lvl4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4pPr>
      <a:lvl5pPr algn="ctr" defTabSz="607438" rtl="0" eaLnBrk="0" fontAlgn="base" hangingPunct="0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5pPr>
      <a:lvl6pPr marL="304777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6pPr>
      <a:lvl7pPr marL="609554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7pPr>
      <a:lvl8pPr marL="914332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8pPr>
      <a:lvl9pPr marL="1219109" algn="ctr" defTabSz="607438" rtl="0" fontAlgn="base">
        <a:spcBef>
          <a:spcPct val="0"/>
        </a:spcBef>
        <a:spcAft>
          <a:spcPct val="0"/>
        </a:spcAft>
        <a:defRPr sz="4333">
          <a:solidFill>
            <a:schemeClr val="bg2"/>
          </a:solidFill>
          <a:latin typeface="Calibri" charset="0"/>
          <a:ea typeface="Calibri Regular" charset="0"/>
          <a:cs typeface="Calibri Regular" charset="0"/>
        </a:defRPr>
      </a:lvl9pPr>
    </p:titleStyle>
    <p:bodyStyle>
      <a:lvl1pPr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333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1pPr>
      <a:lvl2pPr marL="607438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333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2pPr>
      <a:lvl3pPr marL="1214875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133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3pPr>
      <a:lvl4pPr marL="1823372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4pPr>
      <a:lvl5pPr marL="2430810" algn="l" defTabSz="60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/>
          </a:solidFill>
          <a:latin typeface="+mn-lt"/>
          <a:ea typeface="Calibri Regular" charset="0"/>
          <a:cs typeface="Calibri Regular" charset="0"/>
        </a:defRPr>
      </a:lvl5pPr>
      <a:lvl6pPr marL="3343775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6pPr>
      <a:lvl7pPr marL="3951735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7pPr>
      <a:lvl8pPr marL="4559694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8pPr>
      <a:lvl9pPr marL="5167653" indent="-303979" algn="l" defTabSz="607959" rtl="0" eaLnBrk="1" latinLnBrk="0" hangingPunct="1">
        <a:spcBef>
          <a:spcPct val="20000"/>
        </a:spcBef>
        <a:buFont typeface="Arial"/>
        <a:buChar char="•"/>
        <a:defRPr sz="2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1pPr>
      <a:lvl2pPr marL="607959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2pPr>
      <a:lvl3pPr marL="1215918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3pPr>
      <a:lvl4pPr marL="1823878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4pPr>
      <a:lvl5pPr marL="2431837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5pPr>
      <a:lvl6pPr marL="3039796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6pPr>
      <a:lvl7pPr marL="3647755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7pPr>
      <a:lvl8pPr marL="4255715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8pPr>
      <a:lvl9pPr marL="4863674" algn="l" defTabSz="607959" rtl="0" eaLnBrk="1" latinLnBrk="0" hangingPunct="1">
        <a:defRPr sz="23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hyperlink" Target="https://policies.curtin.edu.au/findapolicy/index.cfm#h" TargetMode="External"/><Relationship Id="rId4" Type="http://schemas.openxmlformats.org/officeDocument/2006/relationships/hyperlink" Target="https://policies.curtin.edu.au/findapolicy/#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curtin.edu.au/students/essentials/higher-degree-by-research/hdr-form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rtin.edu.au/students/essentials/higher-degree-by-research/" TargetMode="External"/><Relationship Id="rId3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7" Type="http://schemas.openxmlformats.org/officeDocument/2006/relationships/hyperlink" Target="https://students.curtin.edu.au/essentials/higher-degree-by-research/starting-your-hdr-cour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OC-Excellence@curtin.edu.au" TargetMode="External"/><Relationship Id="rId5" Type="http://schemas.openxmlformats.org/officeDocument/2006/relationships/hyperlink" Target="mailto:ROC.GRS@curtin.edu.au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students.curtin.edu.au/essentials/higher-degree-by-research/milesto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s://students.curtin.edu.au/wp-content/uploads/sites/6/2019/02/Milestone-2-Completion-and-Dissemination-Plan.pdf" TargetMode="External"/><Relationship Id="rId4" Type="http://schemas.openxmlformats.org/officeDocument/2006/relationships/hyperlink" Target="https://students.curtin.edu.au/essentials/higher-degree-by-research/hdr-form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au/imgres?imgurl=https://upload.wikimedia.org/wikipedia/en/thumb/b/b9/Curtin_University_Logo.svg/1280px-Curtin_University_Logo.svg.png&amp;imgrefurl=https://en.wikipedia.org/wiki/File:Curtin_University_Logo.svg&amp;h=215&amp;w=1280&amp;tbnid=ib8-Pb8IUx9alM:&amp;docid=QxsxkKx2f8ygMM&amp;ei=7n3eVpayF4HimAWL94-4Dg&amp;tbm=isch&amp;ved=0ahUKEwiW4bqox7DLAhUBMaYKHYv7A-cQMwghKAEwAQ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6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9" y="13145"/>
            <a:ext cx="12224493" cy="6874208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11939" y="2253255"/>
            <a:ext cx="3768155" cy="95104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AU" sz="4999" dirty="0">
                <a:solidFill>
                  <a:schemeClr val="bg1"/>
                </a:solidFill>
                <a:latin typeface="+mj-lt"/>
                <a:cs typeface="Calibri Regular" charset="0"/>
              </a:rPr>
              <a:t>Milestone 2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25413" y="3933809"/>
            <a:ext cx="7786025" cy="1056113"/>
          </a:xfrm>
          <a:prstGeom prst="rect">
            <a:avLst/>
          </a:prstGeom>
        </p:spPr>
        <p:txBody>
          <a:bodyPr vert="horz" lIns="121910" tIns="60955" rIns="121910" bIns="60955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Christopher Reid </a:t>
            </a:r>
          </a:p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John Curtin Distinguished Professor</a:t>
            </a:r>
          </a:p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Dean Graduate Studies, Curtin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839" y="5965480"/>
            <a:ext cx="11457532" cy="4693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just"/>
            <a:r>
              <a:rPr lang="en-US" dirty="0">
                <a:cs typeface="Calibri Regular" charset="0"/>
              </a:rPr>
              <a:t>Graduate Research School						                            		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26398" y="435994"/>
            <a:ext cx="1001676" cy="973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603" y="356482"/>
            <a:ext cx="2733768" cy="4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7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2 Assessment 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ADC3D-4E98-424B-8D4A-42C1D2795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09" y="1210119"/>
            <a:ext cx="3986114" cy="5524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3E756-E42E-4C1C-BD7B-3991C31D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719" y="1282820"/>
            <a:ext cx="4076169" cy="55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57427" y="1929238"/>
            <a:ext cx="9351886" cy="2449836"/>
          </a:xfrm>
          <a:prstGeom prst="rect">
            <a:avLst/>
          </a:prstGeom>
        </p:spPr>
        <p:txBody>
          <a:bodyPr vert="horz" lIns="91421" tIns="45710" rIns="91421" bIns="45710" rtlCol="0" anchor="ctr">
            <a:no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8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177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26591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3545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endParaRPr lang="en-AU" sz="2799" dirty="0">
              <a:solidFill>
                <a:srgbClr val="5F5F5F"/>
              </a:solidFill>
              <a:cs typeface="+mj-cs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2434606" y="4306361"/>
            <a:ext cx="6716903" cy="1865992"/>
          </a:xfrm>
          <a:prstGeom prst="rect">
            <a:avLst/>
          </a:prstGeom>
        </p:spPr>
        <p:txBody>
          <a:bodyPr vert="horz" lIns="91421" tIns="45710" rIns="91421" bIns="45710" rtlCol="0">
            <a:no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8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177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26591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3545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693" indent="-285693">
              <a:lnSpc>
                <a:spcPct val="140000"/>
              </a:lnSpc>
              <a:spcBef>
                <a:spcPct val="3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7327" y="1516307"/>
            <a:ext cx="4480553" cy="47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8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177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26591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3545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69946" indent="-28569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8D864C-A351-4201-A5EE-A20A8063746C}"/>
              </a:ext>
            </a:extLst>
          </p:cNvPr>
          <p:cNvSpPr txBox="1"/>
          <p:nvPr/>
        </p:nvSpPr>
        <p:spPr>
          <a:xfrm>
            <a:off x="557427" y="4183164"/>
            <a:ext cx="9691402" cy="1938992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108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21772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26591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43545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900000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Two reviewers – provide feedback to Thesis Chair - progress timeline and budget and feasibility of completion and dissemination plan</a:t>
            </a:r>
          </a:p>
          <a:p>
            <a:pPr marL="900000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Thesis Chair recommends approve or reject to DGR</a:t>
            </a:r>
          </a:p>
          <a:p>
            <a:pPr marL="900000" indent="-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A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DGR determines outcome.  If in doubt DGR can refer on to another DGR or Dean of Research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DCD62-3BE4-48BE-A540-6A4D17A49200}"/>
              </a:ext>
            </a:extLst>
          </p:cNvPr>
          <p:cNvSpPr/>
          <p:nvPr/>
        </p:nvSpPr>
        <p:spPr>
          <a:xfrm>
            <a:off x="-12106" y="-21191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/>
              <a:t>Milestone #2 - Confirmation</a:t>
            </a:r>
            <a:endParaRPr lang="en-US" sz="29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1AA91-37CE-4038-9A17-5E977D2B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314" y="6362318"/>
            <a:ext cx="2048561" cy="342855"/>
          </a:xfrm>
          <a:prstGeom prst="rect">
            <a:avLst/>
          </a:prstGeom>
        </p:spPr>
      </p:pic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12825B8-1BEA-40E9-8446-65FB08060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633321"/>
              </p:ext>
            </p:extLst>
          </p:nvPr>
        </p:nvGraphicFramePr>
        <p:xfrm>
          <a:off x="947357" y="1408790"/>
          <a:ext cx="10192069" cy="2534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2324">
                  <a:extLst>
                    <a:ext uri="{9D8B030D-6E8A-4147-A177-3AD203B41FA5}">
                      <a16:colId xmlns:a16="http://schemas.microsoft.com/office/drawing/2014/main" val="3928068060"/>
                    </a:ext>
                  </a:extLst>
                </a:gridCol>
                <a:gridCol w="5409745">
                  <a:extLst>
                    <a:ext uri="{9D8B030D-6E8A-4147-A177-3AD203B41FA5}">
                      <a16:colId xmlns:a16="http://schemas.microsoft.com/office/drawing/2014/main" val="3293864050"/>
                    </a:ext>
                  </a:extLst>
                </a:gridCol>
              </a:tblGrid>
              <a:tr h="602954">
                <a:tc>
                  <a:txBody>
                    <a:bodyPr/>
                    <a:lstStyle/>
                    <a:p>
                      <a:pPr marL="571500" marR="0" lvl="0" indent="-571500" algn="l" defTabSz="12161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Milestone 2 application form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AU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Pilot Work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extLst>
                  <a:ext uri="{0D108BD9-81ED-4DB2-BD59-A6C34878D82A}">
                    <a16:rowId xmlns:a16="http://schemas.microsoft.com/office/drawing/2014/main" val="3286771949"/>
                  </a:ext>
                </a:extLst>
              </a:tr>
              <a:tr h="607492">
                <a:tc>
                  <a:txBody>
                    <a:bodyPr/>
                    <a:lstStyle/>
                    <a:p>
                      <a:pPr marL="571500" marR="0" lvl="0" indent="-571500" algn="l" defTabSz="12161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Written output min. 3,000 words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tc>
                  <a:txBody>
                    <a:bodyPr/>
                    <a:lstStyle/>
                    <a:p>
                      <a:pPr marL="571500" marR="0" lvl="0" indent="-571500" algn="l" defTabSz="12161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Review, Methods paper? 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extLst>
                  <a:ext uri="{0D108BD9-81ED-4DB2-BD59-A6C34878D82A}">
                    <a16:rowId xmlns:a16="http://schemas.microsoft.com/office/drawing/2014/main" val="1712629991"/>
                  </a:ext>
                </a:extLst>
              </a:tr>
              <a:tr h="604983">
                <a:tc>
                  <a:txBody>
                    <a:bodyPr/>
                    <a:lstStyle/>
                    <a:p>
                      <a:pPr marL="571500" marR="0" lvl="0" indent="-571500" algn="l" defTabSz="12161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Completion and dissemination </a:t>
                      </a:r>
                      <a:b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plan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tc>
                  <a:txBody>
                    <a:bodyPr/>
                    <a:lstStyle/>
                    <a:p>
                      <a:pPr marL="571500" marR="0" lvl="0" indent="-571500" algn="l" defTabSz="12161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Plan for the next half of the doctoral thesis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extLst>
                  <a:ext uri="{0D108BD9-81ED-4DB2-BD59-A6C34878D82A}">
                    <a16:rowId xmlns:a16="http://schemas.microsoft.com/office/drawing/2014/main" val="2949320437"/>
                  </a:ext>
                </a:extLst>
              </a:tr>
              <a:tr h="607492">
                <a:tc>
                  <a:txBody>
                    <a:bodyPr/>
                    <a:lstStyle/>
                    <a:p>
                      <a:pPr marL="571500" marR="0" lvl="0" indent="-571500" algn="l" defTabSz="12161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Authorship agreements</a:t>
                      </a:r>
                      <a:endParaRPr lang="en-US" sz="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45714" marR="45714" marT="22857" marB="22857"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Oral presentation </a:t>
                      </a:r>
                    </a:p>
                  </a:txBody>
                  <a:tcPr marL="45714" marR="45714" marT="22857" marB="22857"/>
                </a:tc>
                <a:extLst>
                  <a:ext uri="{0D108BD9-81ED-4DB2-BD59-A6C34878D82A}">
                    <a16:rowId xmlns:a16="http://schemas.microsoft.com/office/drawing/2014/main" val="101854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9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&amp; Guidelines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B90AB6-1B06-4E04-A809-87081CA01374}"/>
              </a:ext>
            </a:extLst>
          </p:cNvPr>
          <p:cNvSpPr txBox="1"/>
          <p:nvPr/>
        </p:nvSpPr>
        <p:spPr>
          <a:xfrm>
            <a:off x="613985" y="1315103"/>
            <a:ext cx="109640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See 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hlinkClick r:id="rId4"/>
              </a:rPr>
              <a:t>HDR Policy and Procedures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  <a:hlinkClick r:id="rId5"/>
              </a:rPr>
              <a:t>https://policies.curtin.edu.au/findapolicy/index.cfm#h</a:t>
            </a:r>
            <a:b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</a:b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to access these	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DCBF1-2D41-479F-8463-E0388C558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41" y="2566739"/>
            <a:ext cx="4601217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51E1C-D86C-4B7C-AD8B-D5570C4DD0AE}"/>
              </a:ext>
            </a:extLst>
          </p:cNvPr>
          <p:cNvSpPr txBox="1"/>
          <p:nvPr/>
        </p:nvSpPr>
        <p:spPr>
          <a:xfrm>
            <a:off x="511959" y="1578268"/>
            <a:ext cx="11414148" cy="3368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HDR Forms, guidelines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9D8AA3-DC82-467D-B21D-719E196F9C20}"/>
              </a:ext>
            </a:extLst>
          </p:cNvPr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9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1FC9647F-DF05-4603-8932-8B55E5892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0A0DA-FB78-46A2-985F-D3786F1D9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538" y="2436623"/>
            <a:ext cx="6573167" cy="3124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2D672-910B-464C-9DDF-61EE93C96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61" y="2436623"/>
            <a:ext cx="3753374" cy="1495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9663C-E411-4096-B815-0A1BAEC7F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78" y="4370539"/>
            <a:ext cx="5087060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GRS Contacts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7" descr="Image result for curtin uni logos">
            <a:hlinkClick r:id="rId3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E80AACB-25EC-A941-B1B9-72FAA3863653}"/>
              </a:ext>
            </a:extLst>
          </p:cNvPr>
          <p:cNvSpPr txBox="1">
            <a:spLocks/>
          </p:cNvSpPr>
          <p:nvPr/>
        </p:nvSpPr>
        <p:spPr>
          <a:xfrm>
            <a:off x="767456" y="1704637"/>
            <a:ext cx="9214238" cy="4769030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GRS - Building 101 (entry opposite medical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centre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  <a:hlinkClick r:id="rId5"/>
            </a:endParaRP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  <a:hlinkClick r:id="rId5"/>
              </a:rPr>
              <a:t>ROC.GRS@curtin.edu.au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 for all HDR queries or </a:t>
            </a: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  <a:hlinkClick r:id="rId6"/>
              </a:rPr>
              <a:t>ROC-Excellence@curtin.edu.au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for training </a:t>
            </a: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Phone: +61 8 9266 3337</a:t>
            </a: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</a:rPr>
              <a:t>Visit websites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  <a:hlinkClick r:id="rId7"/>
            </a:endParaRPr>
          </a:p>
          <a:p>
            <a:pPr marL="359497" marR="0" lvl="2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  <a:hlinkClick r:id="rId8"/>
              </a:rPr>
              <a:t>Higher degree by research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</a:endParaRPr>
          </a:p>
          <a:p>
            <a:pPr marL="359497" marR="0" lvl="2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Calibri" panose="020F0502020204030204"/>
                <a:hlinkClick r:id="rId9"/>
              </a:rPr>
              <a:t>Milestones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607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333" b="0" i="0" u="none" strike="noStrike" kern="120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99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/>
        </p:blipFill>
        <p:spPr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-16654"/>
            <a:ext cx="12204106" cy="6874208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225413" y="4267091"/>
            <a:ext cx="7786025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50" dirty="0">
                <a:solidFill>
                  <a:schemeClr val="bg1"/>
                </a:solidFill>
                <a:latin typeface="+mn-lt"/>
                <a:cs typeface="Calibri Regular" charset="0"/>
              </a:rPr>
              <a:t>Make tomorrow better.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14" name="Rounded Rectangle 13"/>
          <p:cNvSpPr/>
          <p:nvPr/>
        </p:nvSpPr>
        <p:spPr>
          <a:xfrm>
            <a:off x="423564" y="-881637"/>
            <a:ext cx="1089070" cy="251427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26398" y="443112"/>
            <a:ext cx="1001676" cy="97396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843068" y="2775650"/>
            <a:ext cx="4537210" cy="1289601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7199" dirty="0">
                <a:solidFill>
                  <a:schemeClr val="bg1"/>
                </a:solidFill>
                <a:latin typeface="+mj-lt"/>
                <a:cs typeface="Calibri Regular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30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Acknowledgement of Country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3074" name="Picture 2" descr="Acknowledgement of Country : ABC iview">
            <a:extLst>
              <a:ext uri="{FF2B5EF4-FFF2-40B4-BE49-F238E27FC236}">
                <a16:creationId xmlns:a16="http://schemas.microsoft.com/office/drawing/2014/main" id="{B940DF75-94D0-41E2-8458-9E1253E5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45" y="1486153"/>
            <a:ext cx="8250924" cy="4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89A1B-A8FD-4981-A839-7ADEC4B49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314" y="6362318"/>
            <a:ext cx="2048561" cy="3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 err="1"/>
              <a:t>Organisational</a:t>
            </a:r>
            <a:r>
              <a:rPr lang="en-US" sz="2999" dirty="0"/>
              <a:t> Progress for HDR Students –</a:t>
            </a:r>
          </a:p>
          <a:p>
            <a:pPr algn="ctr"/>
            <a:r>
              <a:rPr lang="en-US" sz="2999" dirty="0"/>
              <a:t>Milestone Model for Progression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2111998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20995A-E8F7-4A86-A285-F0993843F76C}"/>
              </a:ext>
            </a:extLst>
          </p:cNvPr>
          <p:cNvSpPr/>
          <p:nvPr/>
        </p:nvSpPr>
        <p:spPr>
          <a:xfrm>
            <a:off x="495642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FA3071-803C-4897-9956-D3F030B2D835}"/>
              </a:ext>
            </a:extLst>
          </p:cNvPr>
          <p:cNvSpPr/>
          <p:nvPr/>
        </p:nvSpPr>
        <p:spPr>
          <a:xfrm>
            <a:off x="780085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4B70A-D072-419C-B438-FAE1A1813F28}"/>
              </a:ext>
            </a:extLst>
          </p:cNvPr>
          <p:cNvSpPr/>
          <p:nvPr/>
        </p:nvSpPr>
        <p:spPr>
          <a:xfrm rot="16200000" flipH="1">
            <a:off x="9194712" y="3663039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000" kern="0" dirty="0">
                <a:solidFill>
                  <a:prstClr val="white"/>
                </a:solidFill>
                <a:latin typeface="Calibri" panose="020F0502020204030204"/>
              </a:rPr>
              <a:t>Examination</a:t>
            </a:r>
            <a:r>
              <a:rPr lang="en-AU" sz="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122" name="Picture 2" descr="Graduation Cap Cartoon High Res Stock Images | Shutterstock">
            <a:extLst>
              <a:ext uri="{FF2B5EF4-FFF2-40B4-BE49-F238E27FC236}">
                <a16:creationId xmlns:a16="http://schemas.microsoft.com/office/drawing/2014/main" id="{8781A62C-F781-46B6-B6E8-FAEB9E62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18" y="1235435"/>
            <a:ext cx="2102934" cy="1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Progression Timelines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2111998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20995A-E8F7-4A86-A285-F0993843F76C}"/>
              </a:ext>
            </a:extLst>
          </p:cNvPr>
          <p:cNvSpPr/>
          <p:nvPr/>
        </p:nvSpPr>
        <p:spPr>
          <a:xfrm>
            <a:off x="495642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FA3071-803C-4897-9956-D3F030B2D835}"/>
              </a:ext>
            </a:extLst>
          </p:cNvPr>
          <p:cNvSpPr/>
          <p:nvPr/>
        </p:nvSpPr>
        <p:spPr>
          <a:xfrm>
            <a:off x="780085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4B70A-D072-419C-B438-FAE1A1813F28}"/>
              </a:ext>
            </a:extLst>
          </p:cNvPr>
          <p:cNvSpPr/>
          <p:nvPr/>
        </p:nvSpPr>
        <p:spPr>
          <a:xfrm rot="16200000" flipH="1">
            <a:off x="9194712" y="3663039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000" kern="0" dirty="0">
                <a:solidFill>
                  <a:prstClr val="white"/>
                </a:solidFill>
                <a:latin typeface="Calibri" panose="020F0502020204030204"/>
              </a:rPr>
              <a:t>Examination</a:t>
            </a:r>
            <a:r>
              <a:rPr lang="en-AU" sz="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122" name="Picture 2" descr="Graduation Cap Cartoon High Res Stock Images | Shutterstock">
            <a:extLst>
              <a:ext uri="{FF2B5EF4-FFF2-40B4-BE49-F238E27FC236}">
                <a16:creationId xmlns:a16="http://schemas.microsoft.com/office/drawing/2014/main" id="{8781A62C-F781-46B6-B6E8-FAEB9E62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18" y="1235435"/>
            <a:ext cx="2102934" cy="1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122701-3809-406C-B778-0412FE2F7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061" y="1346957"/>
            <a:ext cx="8235910" cy="4952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743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 err="1"/>
              <a:t>Organisational</a:t>
            </a:r>
            <a:r>
              <a:rPr lang="en-US" sz="2999" dirty="0"/>
              <a:t> Progress for HDR Students –</a:t>
            </a:r>
          </a:p>
          <a:p>
            <a:pPr algn="ctr"/>
            <a:r>
              <a:rPr lang="en-US" sz="2999" dirty="0"/>
              <a:t>Milestone Model for Progression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ED3AF18-75C5-4D58-9818-15AEC260244B}"/>
              </a:ext>
            </a:extLst>
          </p:cNvPr>
          <p:cNvSpPr/>
          <p:nvPr/>
        </p:nvSpPr>
        <p:spPr>
          <a:xfrm>
            <a:off x="2670123" y="1403246"/>
            <a:ext cx="6907901" cy="5417962"/>
          </a:xfrm>
          <a:prstGeom prst="rightArrow">
            <a:avLst/>
          </a:prstGeom>
          <a:solidFill>
            <a:srgbClr val="5B9BD5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7DCB7AD-AFBE-4BE5-901B-C9BF2AA7DAA6}"/>
              </a:ext>
            </a:extLst>
          </p:cNvPr>
          <p:cNvSpPr/>
          <p:nvPr/>
        </p:nvSpPr>
        <p:spPr>
          <a:xfrm>
            <a:off x="2111998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1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820995A-E8F7-4A86-A285-F0993843F76C}"/>
              </a:ext>
            </a:extLst>
          </p:cNvPr>
          <p:cNvSpPr/>
          <p:nvPr/>
        </p:nvSpPr>
        <p:spPr>
          <a:xfrm>
            <a:off x="495642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C00000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FA3071-803C-4897-9956-D3F030B2D835}"/>
              </a:ext>
            </a:extLst>
          </p:cNvPr>
          <p:cNvSpPr/>
          <p:nvPr/>
        </p:nvSpPr>
        <p:spPr>
          <a:xfrm>
            <a:off x="7800857" y="3028635"/>
            <a:ext cx="2438083" cy="2167184"/>
          </a:xfrm>
          <a:custGeom>
            <a:avLst/>
            <a:gdLst>
              <a:gd name="connsiteX0" fmla="*/ 0 w 4876800"/>
              <a:gd name="connsiteY0" fmla="*/ 722503 h 4334933"/>
              <a:gd name="connsiteX1" fmla="*/ 722503 w 4876800"/>
              <a:gd name="connsiteY1" fmla="*/ 0 h 4334933"/>
              <a:gd name="connsiteX2" fmla="*/ 4154297 w 4876800"/>
              <a:gd name="connsiteY2" fmla="*/ 0 h 4334933"/>
              <a:gd name="connsiteX3" fmla="*/ 4876800 w 4876800"/>
              <a:gd name="connsiteY3" fmla="*/ 722503 h 4334933"/>
              <a:gd name="connsiteX4" fmla="*/ 4876800 w 4876800"/>
              <a:gd name="connsiteY4" fmla="*/ 3612430 h 4334933"/>
              <a:gd name="connsiteX5" fmla="*/ 4154297 w 4876800"/>
              <a:gd name="connsiteY5" fmla="*/ 4334933 h 4334933"/>
              <a:gd name="connsiteX6" fmla="*/ 722503 w 4876800"/>
              <a:gd name="connsiteY6" fmla="*/ 4334933 h 4334933"/>
              <a:gd name="connsiteX7" fmla="*/ 0 w 4876800"/>
              <a:gd name="connsiteY7" fmla="*/ 3612430 h 4334933"/>
              <a:gd name="connsiteX8" fmla="*/ 0 w 4876800"/>
              <a:gd name="connsiteY8" fmla="*/ 722503 h 433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6800" h="4334933">
                <a:moveTo>
                  <a:pt x="0" y="722503"/>
                </a:moveTo>
                <a:cubicBezTo>
                  <a:pt x="0" y="323476"/>
                  <a:pt x="323476" y="0"/>
                  <a:pt x="722503" y="0"/>
                </a:cubicBezTo>
                <a:lnTo>
                  <a:pt x="4154297" y="0"/>
                </a:lnTo>
                <a:cubicBezTo>
                  <a:pt x="4553324" y="0"/>
                  <a:pt x="4876800" y="323476"/>
                  <a:pt x="4876800" y="722503"/>
                </a:cubicBezTo>
                <a:lnTo>
                  <a:pt x="4876800" y="3612430"/>
                </a:lnTo>
                <a:cubicBezTo>
                  <a:pt x="4876800" y="4011457"/>
                  <a:pt x="4553324" y="4334933"/>
                  <a:pt x="4154297" y="4334933"/>
                </a:cubicBezTo>
                <a:lnTo>
                  <a:pt x="722503" y="4334933"/>
                </a:lnTo>
                <a:cubicBezTo>
                  <a:pt x="323476" y="4334933"/>
                  <a:pt x="0" y="4011457"/>
                  <a:pt x="0" y="3612430"/>
                </a:cubicBezTo>
                <a:lnTo>
                  <a:pt x="0" y="722503"/>
                </a:lnTo>
                <a:close/>
              </a:path>
            </a:pathLst>
          </a:custGeom>
          <a:solidFill>
            <a:srgbClr val="5B9BD5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9602" tIns="229602" rIns="229602" bIns="229602" numCol="1" spcCol="1270" anchor="ctr" anchorCtr="0">
            <a:noAutofit/>
          </a:bodyPr>
          <a:lstStyle/>
          <a:p>
            <a:pPr algn="ctr" defTabSz="14443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249" dirty="0">
                <a:solidFill>
                  <a:sysClr val="window" lastClr="FFFFFF"/>
                </a:solidFill>
                <a:latin typeface="Calibri" panose="020F0502020204030204"/>
              </a:rPr>
              <a:t>Milestone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535F-364D-4917-A531-581C0A60056F}"/>
              </a:ext>
            </a:extLst>
          </p:cNvPr>
          <p:cNvSpPr/>
          <p:nvPr/>
        </p:nvSpPr>
        <p:spPr>
          <a:xfrm rot="16200000" flipH="1">
            <a:off x="-470678" y="3634055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200" kern="0" dirty="0">
                <a:solidFill>
                  <a:prstClr val="white"/>
                </a:solidFill>
                <a:latin typeface="Calibri" panose="020F0502020204030204"/>
              </a:rPr>
              <a:t>Enrolment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4B70A-D072-419C-B438-FAE1A1813F28}"/>
              </a:ext>
            </a:extLst>
          </p:cNvPr>
          <p:cNvSpPr/>
          <p:nvPr/>
        </p:nvSpPr>
        <p:spPr>
          <a:xfrm rot="16200000" flipH="1">
            <a:off x="9194712" y="3663039"/>
            <a:ext cx="3687975" cy="95634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AU" sz="2000" kern="0" dirty="0">
                <a:solidFill>
                  <a:prstClr val="white"/>
                </a:solidFill>
                <a:latin typeface="Calibri" panose="020F0502020204030204"/>
              </a:rPr>
              <a:t>Examination</a:t>
            </a:r>
            <a:r>
              <a:rPr lang="en-AU" sz="900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4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2 Assessment Policy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6013C3B-297E-4F9E-889C-9C5D6001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4" y="1219488"/>
            <a:ext cx="6433391" cy="4152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6E419-1DB6-4540-B851-F6FADD249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713" y="1524248"/>
            <a:ext cx="5779781" cy="37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CB426E-2E6E-4864-9521-16A3A42A912D}"/>
              </a:ext>
            </a:extLst>
          </p:cNvPr>
          <p:cNvSpPr txBox="1">
            <a:spLocks/>
          </p:cNvSpPr>
          <p:nvPr/>
        </p:nvSpPr>
        <p:spPr>
          <a:xfrm>
            <a:off x="325414" y="1392074"/>
            <a:ext cx="9415824" cy="4931770"/>
          </a:xfrm>
          <a:prstGeom prst="rect">
            <a:avLst/>
          </a:prstGeom>
        </p:spPr>
        <p:txBody>
          <a:bodyPr/>
          <a:lstStyle>
            <a:lvl1pPr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1pPr>
            <a:lvl2pPr marL="1215119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6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2pPr>
            <a:lvl3pPr marL="2430237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4267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3pPr>
            <a:lvl4pPr marL="3647473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4pPr>
            <a:lvl5pPr marL="4862592" algn="l" defTabSz="1215119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3600" kern="1200">
                <a:solidFill>
                  <a:schemeClr val="tx2"/>
                </a:solidFill>
                <a:latin typeface="+mn-lt"/>
                <a:ea typeface="Calibri Regular" charset="0"/>
                <a:cs typeface="Calibri Regular" charset="0"/>
              </a:defRPr>
            </a:lvl5pPr>
            <a:lvl6pPr marL="6688888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05051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212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7373" indent="-608080" algn="l" defTabSz="1216161" rtl="0" eaLnBrk="1" latinLnBrk="0" hangingPunct="1">
              <a:spcBef>
                <a:spcPct val="20000"/>
              </a:spcBef>
              <a:buFont typeface="Arial"/>
              <a:buChar char="•"/>
              <a:defRPr sz="5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Completion of the </a:t>
            </a:r>
            <a:r>
              <a:rPr lang="en-US" sz="2333" dirty="0">
                <a:solidFill>
                  <a:srgbClr val="000000"/>
                </a:solidFill>
                <a:hlinkClick r:id="rId4"/>
              </a:rPr>
              <a:t>Application Form </a:t>
            </a:r>
            <a:endParaRPr lang="en-US" sz="2333" dirty="0">
              <a:solidFill>
                <a:srgbClr val="000000"/>
              </a:solidFill>
            </a:endParaRPr>
          </a:p>
          <a:p>
            <a:pPr marL="720000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of written work (3000 words)</a:t>
            </a:r>
          </a:p>
          <a:p>
            <a:pPr marL="720000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Completion and dissemination plan </a:t>
            </a:r>
          </a:p>
          <a:p>
            <a:pPr marL="7200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Authorship agreements if required </a:t>
            </a:r>
          </a:p>
          <a:p>
            <a:pPr marL="720000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</a:t>
            </a:r>
            <a:r>
              <a:rPr lang="en-US" sz="2333" dirty="0">
                <a:hlinkClick r:id="rId5"/>
              </a:rPr>
              <a:t>template</a:t>
            </a:r>
            <a:r>
              <a:rPr lang="en-US" sz="2333" dirty="0"/>
              <a:t> </a:t>
            </a: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may like to use </a:t>
            </a:r>
          </a:p>
          <a:p>
            <a:pPr marL="7200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Prompt to insert a Gantt chart </a:t>
            </a:r>
            <a:r>
              <a:rPr lang="mr-IN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list each task you need to complete and assign it to a week/ month. </a:t>
            </a:r>
          </a:p>
          <a:p>
            <a:pPr marL="7200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of potential publications and proposed outlet </a:t>
            </a:r>
          </a:p>
          <a:p>
            <a:pPr marL="72000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Proposed conference </a:t>
            </a:r>
            <a:r>
              <a:rPr lang="en-US" sz="2333" u="sng" dirty="0">
                <a:solidFill>
                  <a:srgbClr val="FF0000"/>
                </a:solidFill>
              </a:rPr>
              <a:t>before</a:t>
            </a:r>
            <a:r>
              <a:rPr lang="en-US" sz="2333" dirty="0">
                <a:solidFill>
                  <a:srgbClr val="FF0000"/>
                </a:solidFill>
              </a:rPr>
              <a:t> M#3</a:t>
            </a:r>
          </a:p>
          <a:p>
            <a:pPr marL="720000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Mobility plan (suspended 2021)</a:t>
            </a:r>
          </a:p>
          <a:p>
            <a:pPr marL="720000" indent="-457200">
              <a:spcBef>
                <a:spcPts val="0"/>
              </a:spcBef>
              <a:spcAft>
                <a:spcPts val="600"/>
              </a:spcAft>
            </a:pP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Oral presentation </a:t>
            </a:r>
            <a:r>
              <a:rPr lang="mr-IN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233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reviewed by 2 assessors </a:t>
            </a:r>
          </a:p>
          <a:p>
            <a:endParaRPr lang="en-US" sz="2333" dirty="0"/>
          </a:p>
        </p:txBody>
      </p:sp>
      <p:pic>
        <p:nvPicPr>
          <p:cNvPr id="14338" name="Picture 2" descr="Planning the timeline and progress of your doctoral dissertation (or  Masters/undergraduate thesis) – Raul Pacheco-Vega, PhD">
            <a:extLst>
              <a:ext uri="{FF2B5EF4-FFF2-40B4-BE49-F238E27FC236}">
                <a16:creationId xmlns:a16="http://schemas.microsoft.com/office/drawing/2014/main" id="{EA1E3E50-3B18-4B76-B79F-DE054343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16" y="1281505"/>
            <a:ext cx="9415824" cy="49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2 Application 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BE2805-BCB0-48C9-8685-80C7BB532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4" y="1371868"/>
            <a:ext cx="4378837" cy="5654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78447-380A-4630-9FA2-D46BA3AA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823" y="1226905"/>
            <a:ext cx="4482551" cy="5474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E39F0-3C3D-4330-955E-54488A4E1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566" y="1260437"/>
            <a:ext cx="5061248" cy="54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-16654"/>
            <a:ext cx="12204106" cy="1236142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99" dirty="0"/>
              <a:t>Milestone 2 Application Form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8218" y="-104347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pic>
        <p:nvPicPr>
          <p:cNvPr id="10" name="Picture 7" descr="Image result for curtin uni logos">
            <a:hlinkClick r:id="rId2"/>
            <a:extLst>
              <a:ext uri="{FF2B5EF4-FFF2-40B4-BE49-F238E27FC236}">
                <a16:creationId xmlns:a16="http://schemas.microsoft.com/office/drawing/2014/main" id="{EF010059-0B1C-45CB-BD27-AF1A42B5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94" y="6246126"/>
            <a:ext cx="188489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5B60C2-DD17-4BFD-B336-EC9384840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15" y="1197343"/>
            <a:ext cx="4432497" cy="5722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AF3AA-1F4C-4DE1-AAB6-F3DF1E96B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149" y="1285364"/>
            <a:ext cx="4876165" cy="56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432</Words>
  <Application>Microsoft Office PowerPoint</Application>
  <PresentationFormat>Widescreen</PresentationFormat>
  <Paragraphs>81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Calibri Regular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Milestone 2</dc:title>
  <dc:creator>Tania Lerch</dc:creator>
  <cp:lastModifiedBy>Tania Lerch</cp:lastModifiedBy>
  <cp:revision>10</cp:revision>
  <dcterms:created xsi:type="dcterms:W3CDTF">2022-02-01T06:13:46Z</dcterms:created>
  <dcterms:modified xsi:type="dcterms:W3CDTF">2022-03-16T13:43:47Z</dcterms:modified>
</cp:coreProperties>
</file>