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36" r:id="rId2"/>
    <p:sldMasterId id="2147483747" r:id="rId3"/>
  </p:sldMasterIdLst>
  <p:notesMasterIdLst>
    <p:notesMasterId r:id="rId48"/>
  </p:notesMasterIdLst>
  <p:handoutMasterIdLst>
    <p:handoutMasterId r:id="rId49"/>
  </p:handoutMasterIdLst>
  <p:sldIdLst>
    <p:sldId id="341" r:id="rId4"/>
    <p:sldId id="497" r:id="rId5"/>
    <p:sldId id="367" r:id="rId6"/>
    <p:sldId id="496" r:id="rId7"/>
    <p:sldId id="498" r:id="rId8"/>
    <p:sldId id="499" r:id="rId9"/>
    <p:sldId id="500" r:id="rId10"/>
    <p:sldId id="538" r:id="rId11"/>
    <p:sldId id="514" r:id="rId12"/>
    <p:sldId id="528" r:id="rId13"/>
    <p:sldId id="502" r:id="rId14"/>
    <p:sldId id="525" r:id="rId15"/>
    <p:sldId id="507" r:id="rId16"/>
    <p:sldId id="539" r:id="rId17"/>
    <p:sldId id="540" r:id="rId18"/>
    <p:sldId id="501" r:id="rId19"/>
    <p:sldId id="504" r:id="rId20"/>
    <p:sldId id="543" r:id="rId21"/>
    <p:sldId id="542" r:id="rId22"/>
    <p:sldId id="541" r:id="rId23"/>
    <p:sldId id="568" r:id="rId24"/>
    <p:sldId id="509" r:id="rId25"/>
    <p:sldId id="512" r:id="rId26"/>
    <p:sldId id="549" r:id="rId27"/>
    <p:sldId id="550" r:id="rId28"/>
    <p:sldId id="551" r:id="rId29"/>
    <p:sldId id="552" r:id="rId30"/>
    <p:sldId id="553" r:id="rId31"/>
    <p:sldId id="534" r:id="rId32"/>
    <p:sldId id="554" r:id="rId33"/>
    <p:sldId id="560" r:id="rId34"/>
    <p:sldId id="535" r:id="rId35"/>
    <p:sldId id="530" r:id="rId36"/>
    <p:sldId id="536" r:id="rId37"/>
    <p:sldId id="537" r:id="rId38"/>
    <p:sldId id="561" r:id="rId39"/>
    <p:sldId id="562" r:id="rId40"/>
    <p:sldId id="563" r:id="rId41"/>
    <p:sldId id="564" r:id="rId42"/>
    <p:sldId id="565" r:id="rId43"/>
    <p:sldId id="566" r:id="rId44"/>
    <p:sldId id="567" r:id="rId45"/>
    <p:sldId id="526" r:id="rId46"/>
    <p:sldId id="494" r:id="rId47"/>
  </p:sldIdLst>
  <p:sldSz cx="24387175" cy="13716000"/>
  <p:notesSz cx="6858000" cy="9144000"/>
  <p:defaultTextStyle>
    <a:defPPr>
      <a:defRPr lang="en-US"/>
    </a:defPPr>
    <a:lvl1pPr marL="0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48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95648"/>
    <a:srgbClr val="C29A2A"/>
    <a:srgbClr val="F8BF4D"/>
    <a:srgbClr val="1BAAAA"/>
    <a:srgbClr val="DBDBDB"/>
    <a:srgbClr val="147F7F"/>
    <a:srgbClr val="3A526D"/>
    <a:srgbClr val="595959"/>
    <a:srgbClr val="7CB554"/>
    <a:srgbClr val="4D6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86" autoAdjust="0"/>
    <p:restoredTop sz="84627" autoAdjust="0"/>
  </p:normalViewPr>
  <p:slideViewPr>
    <p:cSldViewPr snapToObjects="1" showGuides="1">
      <p:cViewPr varScale="1">
        <p:scale>
          <a:sx n="56" d="100"/>
          <a:sy n="56" d="100"/>
        </p:scale>
        <p:origin x="216" y="114"/>
      </p:cViewPr>
      <p:guideLst>
        <p:guide orient="horz" pos="8448"/>
        <p:guide pos="76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4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31EDE-17CF-D746-B83B-FEE41F000DF3}" type="datetimeFigureOut">
              <a:rPr lang="en-US" smtClean="0"/>
              <a:t>16/03/2022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20672-5196-0B4F-93AE-044FFF10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126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6A9F3C-04AF-8847-8AD8-CAC892C2E245}" type="datetimeFigureOut">
              <a:rPr lang="en-US" smtClean="0"/>
              <a:t>16/03/2022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7CB07-0039-4545-92EA-48E12138E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10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Thanks very much and I am pleased to</a:t>
            </a:r>
            <a:r>
              <a:rPr lang="en-AU" baseline="0" dirty="0"/>
              <a:t> have the opportunity to discuss with you what I see as one of the most exciting developments in clinical and medical research in this country coming at a time when Curtin University has</a:t>
            </a:r>
          </a:p>
          <a:p>
            <a:pPr marL="457200" indent="-457200">
              <a:buFontTx/>
              <a:buChar char="-"/>
            </a:pPr>
            <a:r>
              <a:rPr lang="en-AU" baseline="0" dirty="0"/>
              <a:t>A very strong allied health training reputation in most of the key disciplines</a:t>
            </a:r>
          </a:p>
          <a:p>
            <a:pPr marL="457200" indent="-457200">
              <a:buFontTx/>
              <a:buChar char="-"/>
            </a:pPr>
            <a:r>
              <a:rPr lang="en-AU" baseline="0" dirty="0"/>
              <a:t>The newest medical school in the country and</a:t>
            </a:r>
          </a:p>
          <a:p>
            <a:pPr marL="457200" indent="-457200">
              <a:buFontTx/>
              <a:buChar char="-"/>
            </a:pPr>
            <a:r>
              <a:rPr lang="en-AU" baseline="0" dirty="0"/>
              <a:t>is becoming a major force in health research not only in he State but also Nationally.  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225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65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FA1EA676-5189-43E4-8366-3B2FD14E11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078A8CD6-1667-4373-AB62-1397B5DAD5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151A5-3206-4A05-A7B0-46AA5BE27E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1219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1219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1219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1219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1219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110038" indent="-1824038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4567238" indent="-1824038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5024438" indent="-1824038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5481638" indent="-1824038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A102B4-FDC1-4278-87C2-0FE31A0047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1219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40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66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5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19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14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39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18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7175" cy="13716000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Drag your picture here and Send to back</a:t>
            </a:r>
          </a:p>
        </p:txBody>
      </p:sp>
    </p:spTree>
    <p:extLst>
      <p:ext uri="{BB962C8B-B14F-4D97-AF65-F5344CB8AC3E}">
        <p14:creationId xmlns:p14="http://schemas.microsoft.com/office/powerpoint/2010/main" val="37989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39090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46906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915987" y="3200401"/>
            <a:ext cx="22250401" cy="95250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634678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2219145" y="4038600"/>
            <a:ext cx="4267756" cy="4267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192"/>
            </a:lvl1pPr>
          </a:lstStyle>
          <a:p>
            <a:pPr lvl="0"/>
            <a:endParaRPr lang="en-US" noProof="0" dirty="0"/>
          </a:p>
        </p:txBody>
      </p:sp>
      <p:sp>
        <p:nvSpPr>
          <p:cNvPr id="18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7316152" y="4038600"/>
            <a:ext cx="4267756" cy="4267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192"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12193587" y="4038600"/>
            <a:ext cx="4267756" cy="4267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192"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17071022" y="4038600"/>
            <a:ext cx="4267756" cy="4267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192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861742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2576930" y="3121975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591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2130031" y="3132310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591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6906581" y="3142499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591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2576930" y="7942414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591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353480" y="7942414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591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2130031" y="7921888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591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6906581" y="7921888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591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2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7353480" y="3121975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591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23886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736389" cy="13716000"/>
          </a:xfrm>
        </p:spPr>
        <p:txBody>
          <a:bodyPr rtlCol="0">
            <a:normAutofit/>
          </a:bodyPr>
          <a:lstStyle>
            <a:lvl1pPr>
              <a:defRPr sz="3591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4116461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3588" cy="13716000"/>
          </a:xfrm>
        </p:spPr>
        <p:txBody>
          <a:bodyPr rIns="108000" rtlCol="0" anchor="ctr">
            <a:normAutofit/>
          </a:bodyPr>
          <a:lstStyle>
            <a:lvl1pPr>
              <a:defRPr sz="2792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2758524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2C0E5-310D-476A-B6E8-E704EBC02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66EA6-A220-46AE-9532-A7585A0B9AD2}" type="datetimeFigureOut">
              <a:rPr lang="en-US" altLang="en-US"/>
              <a:pPr>
                <a:defRPr/>
              </a:pPr>
              <a:t>16/03/2022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CA12E-F662-4A1C-B695-940D161A4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15846-C2CD-4AB3-A0CF-DCBCE17B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D05F45-CACC-4AE7-B3FF-668F7BAACD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4409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F6E18AF5-1AC3-4E45-9F17-74A886B18C2C}"/>
              </a:ext>
            </a:extLst>
          </p:cNvPr>
          <p:cNvSpPr txBox="1">
            <a:spLocks/>
          </p:cNvSpPr>
          <p:nvPr userDrawn="1"/>
        </p:nvSpPr>
        <p:spPr>
          <a:xfrm>
            <a:off x="10872616" y="12712182"/>
            <a:ext cx="2641944" cy="730049"/>
          </a:xfrm>
          <a:prstGeom prst="rect">
            <a:avLst/>
          </a:prstGeom>
        </p:spPr>
        <p:txBody>
          <a:bodyPr lIns="182424" tIns="91212" rIns="182424" bIns="91212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4572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9144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371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8288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C3308AE7-65BD-4685-897C-88B1B4CFBC94}" type="slidenum">
              <a:rPr lang="en-US" altLang="en-US" sz="4667">
                <a:latin typeface="Arial Narrow" panose="020B0606020202030204" pitchFamily="34" charset="0"/>
              </a:rPr>
              <a:pPr algn="ctr" eaLnBrk="1" hangingPunct="1"/>
              <a:t>‹#›</a:t>
            </a:fld>
            <a:endParaRPr lang="en-US" altLang="en-US" sz="4667">
              <a:latin typeface="Arial Narrow" panose="020B060602020203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359" y="283794"/>
            <a:ext cx="21948458" cy="1021650"/>
          </a:xfrm>
          <a:prstGeom prst="rect">
            <a:avLst/>
          </a:prstGeom>
        </p:spPr>
        <p:txBody>
          <a:bodyPr/>
          <a:lstStyle>
            <a:lvl1pPr algn="l">
              <a:defRPr sz="4787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219357" y="2462521"/>
            <a:ext cx="22188545" cy="9051926"/>
          </a:xfrm>
          <a:prstGeom prst="rect">
            <a:avLst/>
          </a:prstGeom>
        </p:spPr>
        <p:txBody>
          <a:bodyPr/>
          <a:lstStyle>
            <a:lvl1pPr marL="684056" indent="-684056">
              <a:buFont typeface="Wingdings" charset="2"/>
              <a:buChar char="§"/>
              <a:defRPr sz="4787">
                <a:latin typeface="Arial"/>
                <a:cs typeface="Arial"/>
              </a:defRPr>
            </a:lvl1pPr>
            <a:lvl2pPr>
              <a:defRPr sz="3990">
                <a:latin typeface="Arial"/>
                <a:cs typeface="Arial"/>
              </a:defRPr>
            </a:lvl2pPr>
            <a:lvl3pPr marL="2280189" indent="-456038">
              <a:buFont typeface="Wingdings" charset="2"/>
              <a:buChar char="§"/>
              <a:defRPr sz="3591">
                <a:latin typeface="Arial"/>
                <a:cs typeface="Arial"/>
              </a:defRPr>
            </a:lvl3pPr>
            <a:lvl4pPr>
              <a:defRPr sz="3192">
                <a:latin typeface="Arial"/>
                <a:cs typeface="Arial"/>
              </a:defRPr>
            </a:lvl4pPr>
            <a:lvl5pPr>
              <a:defRPr sz="3591">
                <a:latin typeface="Arial"/>
                <a:cs typeface="Arial"/>
              </a:defRPr>
            </a:lvl5pPr>
            <a:lvl6pPr>
              <a:defRPr sz="3591"/>
            </a:lvl6pPr>
            <a:lvl7pPr>
              <a:defRPr sz="3591"/>
            </a:lvl7pPr>
            <a:lvl8pPr>
              <a:defRPr sz="3591"/>
            </a:lvl8pPr>
            <a:lvl9pPr>
              <a:defRPr sz="3591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09022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259B31ED-74BA-45A3-AC0B-7B9402EC612B}"/>
              </a:ext>
            </a:extLst>
          </p:cNvPr>
          <p:cNvSpPr txBox="1">
            <a:spLocks/>
          </p:cNvSpPr>
          <p:nvPr userDrawn="1"/>
        </p:nvSpPr>
        <p:spPr>
          <a:xfrm>
            <a:off x="10872616" y="12712182"/>
            <a:ext cx="2641944" cy="730049"/>
          </a:xfrm>
          <a:prstGeom prst="rect">
            <a:avLst/>
          </a:prstGeom>
        </p:spPr>
        <p:txBody>
          <a:bodyPr lIns="182424" tIns="91212" rIns="182424" bIns="91212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4572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9144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371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8288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BAD7A7DB-49D2-4574-9DC8-97FAE4F355A2}" type="slidenum">
              <a:rPr lang="en-US" altLang="en-US" sz="4667">
                <a:solidFill>
                  <a:srgbClr val="000000"/>
                </a:solidFill>
                <a:latin typeface="Arial Narrow" panose="020B0606020202030204" pitchFamily="34" charset="0"/>
              </a:rPr>
              <a:pPr algn="ctr" eaLnBrk="1" hangingPunct="1"/>
              <a:t>‹#›</a:t>
            </a:fld>
            <a:endParaRPr lang="en-US" altLang="en-US" sz="4667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6840EA-2337-4A75-905F-EA79BD376A91}"/>
              </a:ext>
            </a:extLst>
          </p:cNvPr>
          <p:cNvSpPr txBox="1"/>
          <p:nvPr userDrawn="1"/>
        </p:nvSpPr>
        <p:spPr>
          <a:xfrm>
            <a:off x="21482731" y="12769484"/>
            <a:ext cx="184731" cy="6449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2075">
              <a:defRPr/>
            </a:pPr>
            <a:endParaRPr lang="en-US" sz="3591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359" y="283794"/>
            <a:ext cx="21948458" cy="1021650"/>
          </a:xfrm>
          <a:prstGeom prst="rect">
            <a:avLst/>
          </a:prstGeom>
        </p:spPr>
        <p:txBody>
          <a:bodyPr/>
          <a:lstStyle>
            <a:lvl1pPr algn="l">
              <a:defRPr sz="4787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72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53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F3F92A2-0567-4EE9-B647-770780100E4F}"/>
              </a:ext>
            </a:extLst>
          </p:cNvPr>
          <p:cNvSpPr txBox="1">
            <a:spLocks/>
          </p:cNvSpPr>
          <p:nvPr userDrawn="1"/>
        </p:nvSpPr>
        <p:spPr>
          <a:xfrm>
            <a:off x="10872616" y="12712182"/>
            <a:ext cx="2641944" cy="730049"/>
          </a:xfrm>
          <a:prstGeom prst="rect">
            <a:avLst/>
          </a:prstGeom>
        </p:spPr>
        <p:txBody>
          <a:bodyPr lIns="182424" tIns="91212" rIns="182424" bIns="91212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4572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9144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371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8288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0E308BFC-B1EA-44EE-939A-752EF27E2DDD}" type="slidenum">
              <a:rPr lang="en-US" altLang="en-US" sz="4667">
                <a:solidFill>
                  <a:srgbClr val="000000"/>
                </a:solidFill>
                <a:latin typeface="Arial Narrow" panose="020B0606020202030204" pitchFamily="34" charset="0"/>
              </a:rPr>
              <a:pPr algn="ctr" eaLnBrk="1" hangingPunct="1"/>
              <a:t>‹#›</a:t>
            </a:fld>
            <a:endParaRPr lang="en-US" altLang="en-US" sz="4667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219357" y="2462521"/>
            <a:ext cx="22188545" cy="9051926"/>
          </a:xfrm>
          <a:prstGeom prst="rect">
            <a:avLst/>
          </a:prstGeom>
        </p:spPr>
        <p:txBody>
          <a:bodyPr/>
          <a:lstStyle>
            <a:lvl1pPr marL="684056" indent="-684056">
              <a:buFont typeface="Wingdings" charset="2"/>
              <a:buChar char="§"/>
              <a:defRPr sz="4787">
                <a:latin typeface="Arial"/>
                <a:cs typeface="Arial"/>
              </a:defRPr>
            </a:lvl1pPr>
            <a:lvl2pPr>
              <a:defRPr sz="3990">
                <a:latin typeface="Arial"/>
                <a:cs typeface="Arial"/>
              </a:defRPr>
            </a:lvl2pPr>
            <a:lvl3pPr marL="2280189" indent="-456038">
              <a:buFont typeface="Wingdings" charset="2"/>
              <a:buChar char="§"/>
              <a:defRPr sz="3591">
                <a:latin typeface="Arial"/>
                <a:cs typeface="Arial"/>
              </a:defRPr>
            </a:lvl3pPr>
            <a:lvl4pPr>
              <a:defRPr sz="3192">
                <a:latin typeface="Arial"/>
                <a:cs typeface="Arial"/>
              </a:defRPr>
            </a:lvl4pPr>
            <a:lvl5pPr>
              <a:defRPr sz="3591">
                <a:latin typeface="Arial"/>
                <a:cs typeface="Arial"/>
              </a:defRPr>
            </a:lvl5pPr>
            <a:lvl6pPr>
              <a:defRPr sz="3591"/>
            </a:lvl6pPr>
            <a:lvl7pPr>
              <a:defRPr sz="3591"/>
            </a:lvl7pPr>
            <a:lvl8pPr>
              <a:defRPr sz="3591"/>
            </a:lvl8pPr>
            <a:lvl9pPr>
              <a:defRPr sz="3591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C99CA9-C31A-4BDB-B512-DBCFFB47D7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4434E-D4DB-445B-ADB6-2BB818DF8E9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855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A623035-3F67-419F-B943-5D21474BB903}"/>
              </a:ext>
            </a:extLst>
          </p:cNvPr>
          <p:cNvSpPr txBox="1">
            <a:spLocks/>
          </p:cNvSpPr>
          <p:nvPr userDrawn="1"/>
        </p:nvSpPr>
        <p:spPr>
          <a:xfrm>
            <a:off x="10872616" y="12712182"/>
            <a:ext cx="2641944" cy="730049"/>
          </a:xfrm>
          <a:prstGeom prst="rect">
            <a:avLst/>
          </a:prstGeom>
        </p:spPr>
        <p:txBody>
          <a:bodyPr lIns="182424" tIns="91212" rIns="182424" bIns="91212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4572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9144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371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8288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566DF295-4DD9-4EA7-BD8F-65925E3E3697}" type="slidenum">
              <a:rPr lang="en-US" altLang="en-US" sz="4667">
                <a:solidFill>
                  <a:srgbClr val="000000"/>
                </a:solidFill>
                <a:latin typeface="Arial Narrow" panose="020B0606020202030204" pitchFamily="34" charset="0"/>
              </a:rPr>
              <a:pPr algn="ctr" eaLnBrk="1" hangingPunct="1"/>
              <a:t>‹#›</a:t>
            </a:fld>
            <a:endParaRPr lang="en-US" altLang="en-US" sz="4667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283794"/>
            <a:ext cx="21948458" cy="1021650"/>
          </a:xfrm>
          <a:prstGeom prst="rect">
            <a:avLst/>
          </a:prstGeom>
        </p:spPr>
        <p:txBody>
          <a:bodyPr/>
          <a:lstStyle>
            <a:lvl1pPr algn="l">
              <a:defRPr sz="4787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2462521"/>
            <a:ext cx="10771002" cy="9051926"/>
          </a:xfrm>
          <a:prstGeom prst="rect">
            <a:avLst/>
          </a:prstGeom>
        </p:spPr>
        <p:txBody>
          <a:bodyPr/>
          <a:lstStyle>
            <a:lvl1pPr marL="684056" indent="-684056">
              <a:buFont typeface="Wingdings" charset="2"/>
              <a:buChar char="§"/>
              <a:defRPr sz="4787">
                <a:latin typeface="Arial"/>
                <a:cs typeface="Arial"/>
              </a:defRPr>
            </a:lvl1pPr>
            <a:lvl2pPr>
              <a:defRPr sz="3990">
                <a:latin typeface="Arial"/>
                <a:cs typeface="Arial"/>
              </a:defRPr>
            </a:lvl2pPr>
            <a:lvl3pPr marL="2280189" indent="-456038">
              <a:buFont typeface="Wingdings" charset="2"/>
              <a:buChar char="§"/>
              <a:defRPr sz="3591">
                <a:latin typeface="Arial"/>
                <a:cs typeface="Arial"/>
              </a:defRPr>
            </a:lvl3pPr>
            <a:lvl4pPr>
              <a:defRPr sz="3192">
                <a:latin typeface="Arial"/>
                <a:cs typeface="Arial"/>
              </a:defRPr>
            </a:lvl4pPr>
            <a:lvl5pPr>
              <a:defRPr sz="3591">
                <a:latin typeface="Arial"/>
                <a:cs typeface="Arial"/>
              </a:defRPr>
            </a:lvl5pPr>
            <a:lvl6pPr>
              <a:defRPr sz="3591"/>
            </a:lvl6pPr>
            <a:lvl7pPr>
              <a:defRPr sz="3591"/>
            </a:lvl7pPr>
            <a:lvl8pPr>
              <a:defRPr sz="3591"/>
            </a:lvl8pPr>
            <a:lvl9pPr>
              <a:defRPr sz="3591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4" y="2462521"/>
            <a:ext cx="10771002" cy="9051926"/>
          </a:xfrm>
          <a:prstGeom prst="rect">
            <a:avLst/>
          </a:prstGeom>
        </p:spPr>
        <p:txBody>
          <a:bodyPr/>
          <a:lstStyle>
            <a:lvl1pPr marL="684056" indent="-684056">
              <a:buFont typeface="Wingdings" charset="2"/>
              <a:buChar char="§"/>
              <a:defRPr sz="4787">
                <a:latin typeface="Arial"/>
                <a:cs typeface="Arial"/>
              </a:defRPr>
            </a:lvl1pPr>
            <a:lvl2pPr>
              <a:defRPr sz="3990">
                <a:latin typeface="Arial"/>
                <a:cs typeface="Arial"/>
              </a:defRPr>
            </a:lvl2pPr>
            <a:lvl3pPr marL="2280189" indent="-456038">
              <a:buFont typeface="Wingdings" charset="2"/>
              <a:buChar char="§"/>
              <a:defRPr sz="3591">
                <a:latin typeface="Arial"/>
                <a:cs typeface="Arial"/>
              </a:defRPr>
            </a:lvl3pPr>
            <a:lvl4pPr>
              <a:defRPr sz="3192">
                <a:latin typeface="Arial"/>
                <a:cs typeface="Arial"/>
              </a:defRPr>
            </a:lvl4pPr>
            <a:lvl5pPr>
              <a:defRPr sz="3591">
                <a:latin typeface="Arial"/>
                <a:cs typeface="Arial"/>
              </a:defRPr>
            </a:lvl5pPr>
            <a:lvl6pPr>
              <a:defRPr sz="3591"/>
            </a:lvl6pPr>
            <a:lvl7pPr>
              <a:defRPr sz="3591"/>
            </a:lvl7pPr>
            <a:lvl8pPr>
              <a:defRPr sz="3591"/>
            </a:lvl8pPr>
            <a:lvl9pPr>
              <a:defRPr sz="3591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64734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581EDAC-1F1B-45E0-8D97-1CD20A828E21}"/>
              </a:ext>
            </a:extLst>
          </p:cNvPr>
          <p:cNvSpPr txBox="1">
            <a:spLocks/>
          </p:cNvSpPr>
          <p:nvPr userDrawn="1"/>
        </p:nvSpPr>
        <p:spPr>
          <a:xfrm>
            <a:off x="10872616" y="12712182"/>
            <a:ext cx="2641944" cy="730049"/>
          </a:xfrm>
          <a:prstGeom prst="rect">
            <a:avLst/>
          </a:prstGeom>
        </p:spPr>
        <p:txBody>
          <a:bodyPr lIns="182424" tIns="91212" rIns="182424" bIns="91212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4572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9144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371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8288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FAF47654-E38E-49DC-BF34-87F2943FF3F5}" type="slidenum">
              <a:rPr lang="en-US" altLang="en-US" sz="4667">
                <a:solidFill>
                  <a:srgbClr val="000000"/>
                </a:solidFill>
                <a:latin typeface="Arial Narrow" panose="020B0606020202030204" pitchFamily="34" charset="0"/>
              </a:rPr>
              <a:pPr algn="ctr" eaLnBrk="1" hangingPunct="1"/>
              <a:t>‹#›</a:t>
            </a:fld>
            <a:endParaRPr lang="en-US" altLang="en-US" sz="4667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8764549" y="2176251"/>
            <a:ext cx="14700122" cy="9487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383">
                <a:latin typeface="Arial"/>
                <a:cs typeface="Arial"/>
              </a:defRPr>
            </a:lvl1pPr>
            <a:lvl2pPr marL="912075" indent="0">
              <a:buNone/>
              <a:defRPr sz="5586"/>
            </a:lvl2pPr>
            <a:lvl3pPr marL="1824151" indent="0">
              <a:buNone/>
              <a:defRPr sz="4787"/>
            </a:lvl3pPr>
            <a:lvl4pPr marL="2736227" indent="0">
              <a:buNone/>
              <a:defRPr sz="3990"/>
            </a:lvl4pPr>
            <a:lvl5pPr marL="3648303" indent="0">
              <a:buNone/>
              <a:defRPr sz="3990"/>
            </a:lvl5pPr>
            <a:lvl6pPr marL="4560378" indent="0">
              <a:buNone/>
              <a:defRPr sz="3990"/>
            </a:lvl6pPr>
            <a:lvl7pPr marL="5472453" indent="0">
              <a:buNone/>
              <a:defRPr sz="3990"/>
            </a:lvl7pPr>
            <a:lvl8pPr marL="6384529" indent="0">
              <a:buNone/>
              <a:defRPr sz="3990"/>
            </a:lvl8pPr>
            <a:lvl9pPr marL="7296605" indent="0">
              <a:buNone/>
              <a:defRPr sz="3990"/>
            </a:lvl9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283794"/>
            <a:ext cx="21948458" cy="1021650"/>
          </a:xfrm>
          <a:prstGeom prst="rect">
            <a:avLst/>
          </a:prstGeom>
        </p:spPr>
        <p:txBody>
          <a:bodyPr/>
          <a:lstStyle>
            <a:lvl1pPr algn="l">
              <a:defRPr sz="4787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1219360" y="2176251"/>
            <a:ext cx="6626639" cy="9487582"/>
          </a:xfrm>
          <a:prstGeom prst="rect">
            <a:avLst/>
          </a:prstGeom>
        </p:spPr>
        <p:txBody>
          <a:bodyPr/>
          <a:lstStyle>
            <a:lvl1pPr marL="684056" indent="-684056">
              <a:buFont typeface="Wingdings" charset="2"/>
              <a:buChar char="§"/>
              <a:defRPr sz="4787">
                <a:latin typeface="Arial"/>
                <a:cs typeface="Arial"/>
              </a:defRPr>
            </a:lvl1pPr>
            <a:lvl2pPr>
              <a:defRPr sz="3990"/>
            </a:lvl2pPr>
            <a:lvl3pPr marL="2280189" indent="-456038">
              <a:buFont typeface="Wingdings" charset="2"/>
              <a:buChar char="§"/>
              <a:defRPr sz="3591"/>
            </a:lvl3pPr>
            <a:lvl4pPr>
              <a:defRPr sz="3192"/>
            </a:lvl4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97401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87B8FED-8909-4F2F-A758-F2E986A650BB}"/>
              </a:ext>
            </a:extLst>
          </p:cNvPr>
          <p:cNvSpPr txBox="1">
            <a:spLocks/>
          </p:cNvSpPr>
          <p:nvPr userDrawn="1"/>
        </p:nvSpPr>
        <p:spPr>
          <a:xfrm>
            <a:off x="10872616" y="12712182"/>
            <a:ext cx="2641944" cy="730049"/>
          </a:xfrm>
          <a:prstGeom prst="rect">
            <a:avLst/>
          </a:prstGeom>
        </p:spPr>
        <p:txBody>
          <a:bodyPr lIns="182424" tIns="91212" rIns="182424" bIns="91212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4572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9144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371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8288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indent="-18240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059C4AA5-06DD-4E3C-B62B-E555D7E0E881}" type="slidenum">
              <a:rPr lang="en-US" altLang="en-US" sz="4667">
                <a:solidFill>
                  <a:srgbClr val="000000"/>
                </a:solidFill>
                <a:latin typeface="Arial Narrow" panose="020B0606020202030204" pitchFamily="34" charset="0"/>
              </a:rPr>
              <a:pPr algn="ctr" eaLnBrk="1" hangingPunct="1"/>
              <a:t>‹#›</a:t>
            </a:fld>
            <a:endParaRPr lang="en-US" altLang="en-US" sz="4667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1358698" y="2062719"/>
            <a:ext cx="22105977" cy="9743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383">
                <a:latin typeface="Arial"/>
                <a:cs typeface="Arial"/>
              </a:defRPr>
            </a:lvl1pPr>
            <a:lvl2pPr marL="912075" indent="0">
              <a:buNone/>
              <a:defRPr sz="5586"/>
            </a:lvl2pPr>
            <a:lvl3pPr marL="1824151" indent="0">
              <a:buNone/>
              <a:defRPr sz="4787"/>
            </a:lvl3pPr>
            <a:lvl4pPr marL="2736227" indent="0">
              <a:buNone/>
              <a:defRPr sz="3990"/>
            </a:lvl4pPr>
            <a:lvl5pPr marL="3648303" indent="0">
              <a:buNone/>
              <a:defRPr sz="3990"/>
            </a:lvl5pPr>
            <a:lvl6pPr marL="4560378" indent="0">
              <a:buNone/>
              <a:defRPr sz="3990"/>
            </a:lvl6pPr>
            <a:lvl7pPr marL="5472453" indent="0">
              <a:buNone/>
              <a:defRPr sz="3990"/>
            </a:lvl7pPr>
            <a:lvl8pPr marL="6384529" indent="0">
              <a:buNone/>
              <a:defRPr sz="3990"/>
            </a:lvl8pPr>
            <a:lvl9pPr marL="7296605" indent="0">
              <a:buNone/>
              <a:defRPr sz="3990"/>
            </a:lvl9pPr>
          </a:lstStyle>
          <a:p>
            <a:pPr lvl="0"/>
            <a:endParaRPr lang="en-US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41780" y="283792"/>
            <a:ext cx="22222893" cy="974982"/>
          </a:xfrm>
          <a:prstGeom prst="rect">
            <a:avLst/>
          </a:prstGeom>
        </p:spPr>
        <p:txBody>
          <a:bodyPr/>
          <a:lstStyle>
            <a:lvl1pPr algn="l">
              <a:defRPr sz="4787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41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2A18F758-E7EC-4E6E-81F5-0D26F1BC56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219359" y="12491470"/>
            <a:ext cx="5690341" cy="950761"/>
          </a:xfrm>
          <a:prstGeom prst="rect">
            <a:avLst/>
          </a:prstGeom>
        </p:spPr>
        <p:txBody>
          <a:bodyPr/>
          <a:lstStyle>
            <a:lvl1pPr defTabSz="912075">
              <a:defRPr sz="359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53E700C-0155-458D-894B-693D41901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8332285" y="12491470"/>
            <a:ext cx="7722605" cy="950761"/>
          </a:xfrm>
          <a:prstGeom prst="rect">
            <a:avLst/>
          </a:prstGeom>
        </p:spPr>
        <p:txBody>
          <a:bodyPr/>
          <a:lstStyle>
            <a:lvl1pPr defTabSz="912075">
              <a:defRPr sz="359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3E245-1109-410A-8CBC-3FC16EC743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1217236">
              <a:defRPr/>
            </a:lvl1pPr>
          </a:lstStyle>
          <a:p>
            <a:fld id="{DCEC4720-1FBC-4CCB-AC0E-C20531F54D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36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6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0" hasCustomPrompt="1"/>
          </p:nvPr>
        </p:nvSpPr>
        <p:spPr>
          <a:xfrm>
            <a:off x="915987" y="3200400"/>
            <a:ext cx="22250401" cy="9525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or drag chart or graph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2219145" y="4038600"/>
            <a:ext cx="4267756" cy="426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 dirty="0"/>
          </a:p>
        </p:txBody>
      </p:sp>
      <p:sp>
        <p:nvSpPr>
          <p:cNvPr id="18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7316152" y="4038600"/>
            <a:ext cx="4267756" cy="426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9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12193587" y="4038600"/>
            <a:ext cx="4267756" cy="426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20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17071022" y="4038600"/>
            <a:ext cx="4267756" cy="426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8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  <p:bldP spid="19" grpId="0"/>
      <p:bldP spid="2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2576930" y="3121973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2130030" y="3132309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6906580" y="3142498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2576930" y="7942413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353480" y="7942413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2130030" y="7921887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6906580" y="7921887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2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7353480" y="3121973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600" b="0" i="0">
                <a:ln>
                  <a:noFill/>
                </a:ln>
                <a:solidFill>
                  <a:schemeClr val="tx2"/>
                </a:solidFill>
                <a:latin typeface="Calibri Regular" charset="0"/>
                <a:cs typeface="Calibri Regular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5224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"/>
                            </p:stCondLst>
                            <p:childTnLst>
                              <p:par>
                                <p:cTn id="4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6" grpId="0"/>
      <p:bldP spid="27" grpId="0"/>
      <p:bldP spid="28" grpId="0"/>
      <p:bldP spid="29" grpId="0"/>
      <p:bldP spid="30" grpId="0"/>
      <p:bldP spid="32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1736389" cy="13716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9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3588" cy="13716000"/>
          </a:xfrm>
        </p:spPr>
        <p:txBody>
          <a:bodyPr rIns="108000" anchor="ctr" anchorCtr="0"/>
          <a:lstStyle>
            <a:lvl1pPr>
              <a:defRPr sz="2800" baseline="0"/>
            </a:lvl1pPr>
          </a:lstStyle>
          <a:p>
            <a:r>
              <a:rPr lang="en-US" dirty="0"/>
              <a:t>Drag picture or click icon to place</a:t>
            </a:r>
          </a:p>
        </p:txBody>
      </p:sp>
    </p:spTree>
    <p:extLst>
      <p:ext uri="{BB962C8B-B14F-4D97-AF65-F5344CB8AC3E}">
        <p14:creationId xmlns:p14="http://schemas.microsoft.com/office/powerpoint/2010/main" val="203041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87175" cy="13716000"/>
          </a:xfrm>
        </p:spPr>
        <p:txBody>
          <a:bodyPr rtlCol="0">
            <a:normAutofit/>
          </a:bodyPr>
          <a:lstStyle>
            <a:lvl1pPr>
              <a:defRPr sz="3192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994063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7"/>
            <a:ext cx="21948458" cy="2286000"/>
          </a:xfrm>
          <a:prstGeom prst="rect">
            <a:avLst/>
          </a:prstGeom>
        </p:spPr>
        <p:txBody>
          <a:bodyPr vert="horz" lIns="243852" tIns="121926" rIns="243852" bIns="121926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3"/>
            <a:ext cx="21948458" cy="9051925"/>
          </a:xfrm>
          <a:prstGeom prst="rect">
            <a:avLst/>
          </a:prstGeom>
        </p:spPr>
        <p:txBody>
          <a:bodyPr vert="horz" lIns="243852" tIns="121926" rIns="243852" bIns="12192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359" y="12712701"/>
            <a:ext cx="5690341" cy="730251"/>
          </a:xfrm>
          <a:prstGeom prst="rect">
            <a:avLst/>
          </a:prstGeom>
        </p:spPr>
        <p:txBody>
          <a:bodyPr vert="horz" lIns="243852" tIns="121926" rIns="243852" bIns="121926" rtlCol="0" anchor="ctr"/>
          <a:lstStyle>
            <a:lvl1pPr algn="l">
              <a:defRPr sz="3200" b="0" i="0">
                <a:solidFill>
                  <a:schemeClr val="tx1">
                    <a:tint val="75000"/>
                  </a:schemeClr>
                </a:solidFill>
                <a:latin typeface="+mn-lt"/>
                <a:cs typeface="Calibri Regular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285" y="12712701"/>
            <a:ext cx="7722605" cy="730251"/>
          </a:xfrm>
          <a:prstGeom prst="rect">
            <a:avLst/>
          </a:prstGeom>
        </p:spPr>
        <p:txBody>
          <a:bodyPr vert="horz" lIns="243852" tIns="121926" rIns="243852" bIns="121926" rtlCol="0" anchor="ctr"/>
          <a:lstStyle>
            <a:lvl1pPr algn="ctr">
              <a:defRPr sz="3200" b="0" i="0">
                <a:solidFill>
                  <a:schemeClr val="tx1">
                    <a:tint val="75000"/>
                  </a:schemeClr>
                </a:solidFill>
                <a:latin typeface="+mn-lt"/>
                <a:cs typeface="Calibri Regular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7475" y="12712701"/>
            <a:ext cx="5690341" cy="730251"/>
          </a:xfrm>
          <a:prstGeom prst="rect">
            <a:avLst/>
          </a:prstGeom>
        </p:spPr>
        <p:txBody>
          <a:bodyPr vert="horz" lIns="243852" tIns="121926" rIns="243852" bIns="121926" rtlCol="0" anchor="ctr"/>
          <a:lstStyle>
            <a:lvl1pPr algn="r">
              <a:defRPr sz="3200" b="0" i="0">
                <a:solidFill>
                  <a:schemeClr val="tx1">
                    <a:tint val="75000"/>
                  </a:schemeClr>
                </a:solidFill>
                <a:latin typeface="Calibri Regular" charset="0"/>
                <a:cs typeface="Calibri Regular" charset="0"/>
              </a:defRPr>
            </a:lvl1pPr>
          </a:lstStyle>
          <a:p>
            <a:fld id="{9DF686B8-C880-FF40-96DC-14FF2413C3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37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49" r:id="rId2"/>
    <p:sldLayoutId id="2147483661" r:id="rId3"/>
    <p:sldLayoutId id="2147483730" r:id="rId4"/>
    <p:sldLayoutId id="2147483662" r:id="rId5"/>
    <p:sldLayoutId id="2147483669" r:id="rId6"/>
    <p:sldLayoutId id="2147483679" r:id="rId7"/>
    <p:sldLayoutId id="2147483731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ctr" defTabSz="1219261" rtl="0" eaLnBrk="1" latinLnBrk="0" hangingPunct="1">
        <a:spcBef>
          <a:spcPct val="0"/>
        </a:spcBef>
        <a:buNone/>
        <a:defRPr sz="8800" b="0" i="0" kern="1200">
          <a:solidFill>
            <a:schemeClr val="bg2"/>
          </a:solidFill>
          <a:latin typeface="+mj-lt"/>
          <a:ea typeface="+mj-ea"/>
          <a:cs typeface="Calibri Regular" charset="0"/>
        </a:defRPr>
      </a:lvl1pPr>
    </p:titleStyle>
    <p:bodyStyle>
      <a:lvl1pPr marL="0" indent="0" algn="l" defTabSz="1219261" rtl="0" eaLnBrk="1" latinLnBrk="0" hangingPunct="1">
        <a:spcBef>
          <a:spcPct val="20000"/>
        </a:spcBef>
        <a:buFont typeface="Arial"/>
        <a:buNone/>
        <a:defRPr sz="4800" b="0" i="0" kern="1200">
          <a:solidFill>
            <a:schemeClr val="tx2"/>
          </a:solidFill>
          <a:latin typeface="+mn-lt"/>
          <a:ea typeface="+mn-ea"/>
          <a:cs typeface="Calibri Regular" charset="0"/>
        </a:defRPr>
      </a:lvl1pPr>
      <a:lvl2pPr marL="1219261" indent="0" algn="l" defTabSz="1219261" rtl="0" eaLnBrk="1" latinLnBrk="0" hangingPunct="1">
        <a:spcBef>
          <a:spcPct val="20000"/>
        </a:spcBef>
        <a:buFont typeface="Arial"/>
        <a:buNone/>
        <a:defRPr sz="4800" b="0" i="0" kern="1200">
          <a:solidFill>
            <a:schemeClr val="tx2"/>
          </a:solidFill>
          <a:latin typeface="+mn-lt"/>
          <a:ea typeface="+mn-ea"/>
          <a:cs typeface="Calibri Regular" charset="0"/>
        </a:defRPr>
      </a:lvl2pPr>
      <a:lvl3pPr marL="2438522" indent="0" algn="l" defTabSz="1219261" rtl="0" eaLnBrk="1" latinLnBrk="0" hangingPunct="1">
        <a:spcBef>
          <a:spcPct val="20000"/>
        </a:spcBef>
        <a:buFont typeface="Arial"/>
        <a:buNone/>
        <a:defRPr sz="4300" b="0" i="0" kern="1200">
          <a:solidFill>
            <a:schemeClr val="tx2"/>
          </a:solidFill>
          <a:latin typeface="+mn-lt"/>
          <a:ea typeface="+mn-ea"/>
          <a:cs typeface="Calibri Regular" charset="0"/>
        </a:defRPr>
      </a:lvl3pPr>
      <a:lvl4pPr marL="3657783" indent="0" algn="l" defTabSz="1219261" rtl="0" eaLnBrk="1" latinLnBrk="0" hangingPunct="1">
        <a:spcBef>
          <a:spcPct val="20000"/>
        </a:spcBef>
        <a:buFont typeface="Arial"/>
        <a:buNone/>
        <a:defRPr sz="3700" b="0" i="0" kern="1200">
          <a:solidFill>
            <a:schemeClr val="tx2"/>
          </a:solidFill>
          <a:latin typeface="+mn-lt"/>
          <a:ea typeface="+mn-ea"/>
          <a:cs typeface="Calibri Regular" charset="0"/>
        </a:defRPr>
      </a:lvl4pPr>
      <a:lvl5pPr marL="4877044" indent="0" algn="l" defTabSz="1219261" rtl="0" eaLnBrk="1" latinLnBrk="0" hangingPunct="1">
        <a:spcBef>
          <a:spcPct val="20000"/>
        </a:spcBef>
        <a:buFont typeface="Arial"/>
        <a:buNone/>
        <a:defRPr sz="3700" b="0" i="0" kern="1200">
          <a:solidFill>
            <a:schemeClr val="tx2"/>
          </a:solidFill>
          <a:latin typeface="+mn-lt"/>
          <a:ea typeface="+mn-ea"/>
          <a:cs typeface="Calibri Regular" charset="0"/>
        </a:defRPr>
      </a:lvl5pPr>
      <a:lvl6pPr marL="6705935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DEC1D9E2-05CC-4C96-8C7E-F501AC20A85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19359" y="549660"/>
            <a:ext cx="21948458" cy="228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3852" tIns="121926" rIns="243852" bIns="1219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8F3EC4FF-870B-488D-9F83-5E476301F5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359" y="3200329"/>
            <a:ext cx="21948458" cy="905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3852" tIns="121926" rIns="243852" bIns="121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F0331-4B4A-41E7-8E46-C0B7C9928A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19359" y="12712182"/>
            <a:ext cx="5690341" cy="730049"/>
          </a:xfrm>
          <a:prstGeom prst="rect">
            <a:avLst/>
          </a:prstGeom>
        </p:spPr>
        <p:txBody>
          <a:bodyPr vert="horz" wrap="square" lIns="243852" tIns="121926" rIns="243852" bIns="121926" numCol="1" anchor="ctr" anchorCtr="0" compatLnSpc="1">
            <a:prstTxWarp prst="textNoShape">
              <a:avLst/>
            </a:prstTxWarp>
          </a:bodyPr>
          <a:lstStyle>
            <a:lvl1pPr>
              <a:defRPr sz="3067">
                <a:solidFill>
                  <a:srgbClr val="898989"/>
                </a:solidFill>
                <a:latin typeface="Calibri" charset="0"/>
                <a:ea typeface="Calibri Regular" charset="0"/>
                <a:cs typeface="Calibri Regular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B2332-E7F1-461B-835A-5870D5532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32285" y="12712182"/>
            <a:ext cx="7722605" cy="730049"/>
          </a:xfrm>
          <a:prstGeom prst="rect">
            <a:avLst/>
          </a:prstGeom>
        </p:spPr>
        <p:txBody>
          <a:bodyPr vert="horz" wrap="square" lIns="243852" tIns="121926" rIns="243852" bIns="121926" numCol="1" anchor="ctr" anchorCtr="0" compatLnSpc="1">
            <a:prstTxWarp prst="textNoShape">
              <a:avLst/>
            </a:prstTxWarp>
          </a:bodyPr>
          <a:lstStyle>
            <a:lvl1pPr algn="ctr">
              <a:defRPr sz="3067">
                <a:solidFill>
                  <a:srgbClr val="898989"/>
                </a:solidFill>
                <a:latin typeface="Calibri" charset="0"/>
                <a:ea typeface="Calibri Regular" charset="0"/>
                <a:cs typeface="Calibri Regular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3A6DC-3FA1-4891-B76A-D803F5371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477475" y="12712182"/>
            <a:ext cx="5690341" cy="730049"/>
          </a:xfrm>
          <a:prstGeom prst="rect">
            <a:avLst/>
          </a:prstGeom>
        </p:spPr>
        <p:txBody>
          <a:bodyPr vert="horz" wrap="square" lIns="243852" tIns="121926" rIns="243852" bIns="121926" numCol="1" anchor="ctr" anchorCtr="0" compatLnSpc="1">
            <a:prstTxWarp prst="textNoShape">
              <a:avLst/>
            </a:prstTxWarp>
          </a:bodyPr>
          <a:lstStyle>
            <a:lvl1pPr algn="r">
              <a:defRPr sz="3067">
                <a:solidFill>
                  <a:srgbClr val="898989"/>
                </a:solidFill>
                <a:latin typeface="Calibri Regular"/>
                <a:ea typeface="Calibri Regular"/>
                <a:cs typeface="Calibri Regular"/>
              </a:defRPr>
            </a:lvl1pPr>
          </a:lstStyle>
          <a:p>
            <a:fld id="{38876D9E-8379-4EB8-A340-5799FC0DA3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94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</p:sldLayoutIdLst>
  <p:transition spd="med">
    <p:fade/>
  </p:transition>
  <p:hf hdr="0" ftr="0" dt="0"/>
  <p:txStyles>
    <p:titleStyle>
      <a:lvl1pPr algn="ctr" defTabSz="1215119" rtl="0" eaLnBrk="0" fontAlgn="base" hangingPunct="0">
        <a:spcBef>
          <a:spcPct val="0"/>
        </a:spcBef>
        <a:spcAft>
          <a:spcPct val="0"/>
        </a:spcAft>
        <a:defRPr sz="8668" kern="1200">
          <a:solidFill>
            <a:schemeClr val="bg2"/>
          </a:solidFill>
          <a:latin typeface="+mj-lt"/>
          <a:ea typeface="Calibri Regular" charset="0"/>
          <a:cs typeface="Calibri Regular" charset="0"/>
        </a:defRPr>
      </a:lvl1pPr>
      <a:lvl2pPr algn="ctr" defTabSz="1215119" rtl="0" eaLnBrk="0" fontAlgn="base" hangingPunct="0">
        <a:spcBef>
          <a:spcPct val="0"/>
        </a:spcBef>
        <a:spcAft>
          <a:spcPct val="0"/>
        </a:spcAft>
        <a:defRPr sz="8668">
          <a:solidFill>
            <a:schemeClr val="bg2"/>
          </a:solidFill>
          <a:latin typeface="Calibri" charset="0"/>
          <a:ea typeface="Calibri Regular" charset="0"/>
          <a:cs typeface="Calibri Regular" charset="0"/>
        </a:defRPr>
      </a:lvl2pPr>
      <a:lvl3pPr algn="ctr" defTabSz="1215119" rtl="0" eaLnBrk="0" fontAlgn="base" hangingPunct="0">
        <a:spcBef>
          <a:spcPct val="0"/>
        </a:spcBef>
        <a:spcAft>
          <a:spcPct val="0"/>
        </a:spcAft>
        <a:defRPr sz="8668">
          <a:solidFill>
            <a:schemeClr val="bg2"/>
          </a:solidFill>
          <a:latin typeface="Calibri" charset="0"/>
          <a:ea typeface="Calibri Regular" charset="0"/>
          <a:cs typeface="Calibri Regular" charset="0"/>
        </a:defRPr>
      </a:lvl3pPr>
      <a:lvl4pPr algn="ctr" defTabSz="1215119" rtl="0" eaLnBrk="0" fontAlgn="base" hangingPunct="0">
        <a:spcBef>
          <a:spcPct val="0"/>
        </a:spcBef>
        <a:spcAft>
          <a:spcPct val="0"/>
        </a:spcAft>
        <a:defRPr sz="8668">
          <a:solidFill>
            <a:schemeClr val="bg2"/>
          </a:solidFill>
          <a:latin typeface="Calibri" charset="0"/>
          <a:ea typeface="Calibri Regular" charset="0"/>
          <a:cs typeface="Calibri Regular" charset="0"/>
        </a:defRPr>
      </a:lvl4pPr>
      <a:lvl5pPr algn="ctr" defTabSz="1215119" rtl="0" eaLnBrk="0" fontAlgn="base" hangingPunct="0">
        <a:spcBef>
          <a:spcPct val="0"/>
        </a:spcBef>
        <a:spcAft>
          <a:spcPct val="0"/>
        </a:spcAft>
        <a:defRPr sz="8668">
          <a:solidFill>
            <a:schemeClr val="bg2"/>
          </a:solidFill>
          <a:latin typeface="Calibri" charset="0"/>
          <a:ea typeface="Calibri Regular" charset="0"/>
          <a:cs typeface="Calibri Regular" charset="0"/>
        </a:defRPr>
      </a:lvl5pPr>
      <a:lvl6pPr marL="609676" algn="ctr" defTabSz="1215119" rtl="0" fontAlgn="base">
        <a:spcBef>
          <a:spcPct val="0"/>
        </a:spcBef>
        <a:spcAft>
          <a:spcPct val="0"/>
        </a:spcAft>
        <a:defRPr sz="8668">
          <a:solidFill>
            <a:schemeClr val="bg2"/>
          </a:solidFill>
          <a:latin typeface="Calibri" charset="0"/>
          <a:ea typeface="Calibri Regular" charset="0"/>
          <a:cs typeface="Calibri Regular" charset="0"/>
        </a:defRPr>
      </a:lvl6pPr>
      <a:lvl7pPr marL="1219352" algn="ctr" defTabSz="1215119" rtl="0" fontAlgn="base">
        <a:spcBef>
          <a:spcPct val="0"/>
        </a:spcBef>
        <a:spcAft>
          <a:spcPct val="0"/>
        </a:spcAft>
        <a:defRPr sz="8668">
          <a:solidFill>
            <a:schemeClr val="bg2"/>
          </a:solidFill>
          <a:latin typeface="Calibri" charset="0"/>
          <a:ea typeface="Calibri Regular" charset="0"/>
          <a:cs typeface="Calibri Regular" charset="0"/>
        </a:defRPr>
      </a:lvl7pPr>
      <a:lvl8pPr marL="1829029" algn="ctr" defTabSz="1215119" rtl="0" fontAlgn="base">
        <a:spcBef>
          <a:spcPct val="0"/>
        </a:spcBef>
        <a:spcAft>
          <a:spcPct val="0"/>
        </a:spcAft>
        <a:defRPr sz="8668">
          <a:solidFill>
            <a:schemeClr val="bg2"/>
          </a:solidFill>
          <a:latin typeface="Calibri" charset="0"/>
          <a:ea typeface="Calibri Regular" charset="0"/>
          <a:cs typeface="Calibri Regular" charset="0"/>
        </a:defRPr>
      </a:lvl8pPr>
      <a:lvl9pPr marL="2438705" algn="ctr" defTabSz="1215119" rtl="0" fontAlgn="base">
        <a:spcBef>
          <a:spcPct val="0"/>
        </a:spcBef>
        <a:spcAft>
          <a:spcPct val="0"/>
        </a:spcAft>
        <a:defRPr sz="8668">
          <a:solidFill>
            <a:schemeClr val="bg2"/>
          </a:solidFill>
          <a:latin typeface="Calibri" charset="0"/>
          <a:ea typeface="Calibri Regular" charset="0"/>
          <a:cs typeface="Calibri Regular" charset="0"/>
        </a:defRPr>
      </a:lvl9pPr>
    </p:titleStyle>
    <p:bodyStyle>
      <a:lvl1pPr algn="l" defTabSz="121511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4667" kern="1200">
          <a:solidFill>
            <a:schemeClr val="tx2"/>
          </a:solidFill>
          <a:latin typeface="+mn-lt"/>
          <a:ea typeface="Calibri Regular" charset="0"/>
          <a:cs typeface="Calibri Regular" charset="0"/>
        </a:defRPr>
      </a:lvl1pPr>
      <a:lvl2pPr marL="1215119" algn="l" defTabSz="121511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4667" kern="1200">
          <a:solidFill>
            <a:schemeClr val="tx2"/>
          </a:solidFill>
          <a:latin typeface="+mn-lt"/>
          <a:ea typeface="Calibri Regular" charset="0"/>
          <a:cs typeface="Calibri Regular" charset="0"/>
        </a:defRPr>
      </a:lvl2pPr>
      <a:lvl3pPr marL="2430237" algn="l" defTabSz="121511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4267" kern="1200">
          <a:solidFill>
            <a:schemeClr val="tx2"/>
          </a:solidFill>
          <a:latin typeface="+mn-lt"/>
          <a:ea typeface="Calibri Regular" charset="0"/>
          <a:cs typeface="Calibri Regular" charset="0"/>
        </a:defRPr>
      </a:lvl3pPr>
      <a:lvl4pPr marL="3647473" algn="l" defTabSz="121511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3600" kern="1200">
          <a:solidFill>
            <a:schemeClr val="tx2"/>
          </a:solidFill>
          <a:latin typeface="+mn-lt"/>
          <a:ea typeface="Calibri Regular" charset="0"/>
          <a:cs typeface="Calibri Regular" charset="0"/>
        </a:defRPr>
      </a:lvl4pPr>
      <a:lvl5pPr marL="4862592" algn="l" defTabSz="121511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3600" kern="1200">
          <a:solidFill>
            <a:schemeClr val="tx2"/>
          </a:solidFill>
          <a:latin typeface="+mn-lt"/>
          <a:ea typeface="Calibri Regular" charset="0"/>
          <a:cs typeface="Calibri Regular" charset="0"/>
        </a:defRPr>
      </a:lvl5pPr>
      <a:lvl6pPr marL="6688888" indent="-608080" algn="l" defTabSz="1216161" rtl="0" eaLnBrk="1" latinLnBrk="0" hangingPunct="1">
        <a:spcBef>
          <a:spcPct val="20000"/>
        </a:spcBef>
        <a:buFont typeface="Arial"/>
        <a:buChar char="•"/>
        <a:defRPr sz="5286" kern="1200">
          <a:solidFill>
            <a:schemeClr val="tx1"/>
          </a:solidFill>
          <a:latin typeface="+mn-lt"/>
          <a:ea typeface="+mn-ea"/>
          <a:cs typeface="+mn-cs"/>
        </a:defRPr>
      </a:lvl6pPr>
      <a:lvl7pPr marL="7905051" indent="-608080" algn="l" defTabSz="1216161" rtl="0" eaLnBrk="1" latinLnBrk="0" hangingPunct="1">
        <a:spcBef>
          <a:spcPct val="20000"/>
        </a:spcBef>
        <a:buFont typeface="Arial"/>
        <a:buChar char="•"/>
        <a:defRPr sz="5286" kern="1200">
          <a:solidFill>
            <a:schemeClr val="tx1"/>
          </a:solidFill>
          <a:latin typeface="+mn-lt"/>
          <a:ea typeface="+mn-ea"/>
          <a:cs typeface="+mn-cs"/>
        </a:defRPr>
      </a:lvl7pPr>
      <a:lvl8pPr marL="9121212" indent="-608080" algn="l" defTabSz="1216161" rtl="0" eaLnBrk="1" latinLnBrk="0" hangingPunct="1">
        <a:spcBef>
          <a:spcPct val="20000"/>
        </a:spcBef>
        <a:buFont typeface="Arial"/>
        <a:buChar char="•"/>
        <a:defRPr sz="5286" kern="1200">
          <a:solidFill>
            <a:schemeClr val="tx1"/>
          </a:solidFill>
          <a:latin typeface="+mn-lt"/>
          <a:ea typeface="+mn-ea"/>
          <a:cs typeface="+mn-cs"/>
        </a:defRPr>
      </a:lvl8pPr>
      <a:lvl9pPr marL="10337373" indent="-608080" algn="l" defTabSz="1216161" rtl="0" eaLnBrk="1" latinLnBrk="0" hangingPunct="1">
        <a:spcBef>
          <a:spcPct val="20000"/>
        </a:spcBef>
        <a:buFont typeface="Arial"/>
        <a:buChar char="•"/>
        <a:defRPr sz="52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61" rtl="0" eaLnBrk="1" latinLnBrk="0" hangingPunct="1">
        <a:defRPr sz="4787" kern="1200">
          <a:solidFill>
            <a:schemeClr val="tx1"/>
          </a:solidFill>
          <a:latin typeface="+mn-lt"/>
          <a:ea typeface="+mn-ea"/>
          <a:cs typeface="+mn-cs"/>
        </a:defRPr>
      </a:lvl1pPr>
      <a:lvl2pPr marL="1216161" algn="l" defTabSz="1216161" rtl="0" eaLnBrk="1" latinLnBrk="0" hangingPunct="1">
        <a:defRPr sz="4787" kern="1200">
          <a:solidFill>
            <a:schemeClr val="tx1"/>
          </a:solidFill>
          <a:latin typeface="+mn-lt"/>
          <a:ea typeface="+mn-ea"/>
          <a:cs typeface="+mn-cs"/>
        </a:defRPr>
      </a:lvl2pPr>
      <a:lvl3pPr marL="2432323" algn="l" defTabSz="1216161" rtl="0" eaLnBrk="1" latinLnBrk="0" hangingPunct="1">
        <a:defRPr sz="4787" kern="1200">
          <a:solidFill>
            <a:schemeClr val="tx1"/>
          </a:solidFill>
          <a:latin typeface="+mn-lt"/>
          <a:ea typeface="+mn-ea"/>
          <a:cs typeface="+mn-cs"/>
        </a:defRPr>
      </a:lvl3pPr>
      <a:lvl4pPr marL="3648485" algn="l" defTabSz="1216161" rtl="0" eaLnBrk="1" latinLnBrk="0" hangingPunct="1">
        <a:defRPr sz="4787" kern="1200">
          <a:solidFill>
            <a:schemeClr val="tx1"/>
          </a:solidFill>
          <a:latin typeface="+mn-lt"/>
          <a:ea typeface="+mn-ea"/>
          <a:cs typeface="+mn-cs"/>
        </a:defRPr>
      </a:lvl4pPr>
      <a:lvl5pPr marL="4864647" algn="l" defTabSz="1216161" rtl="0" eaLnBrk="1" latinLnBrk="0" hangingPunct="1">
        <a:defRPr sz="4787" kern="1200">
          <a:solidFill>
            <a:schemeClr val="tx1"/>
          </a:solidFill>
          <a:latin typeface="+mn-lt"/>
          <a:ea typeface="+mn-ea"/>
          <a:cs typeface="+mn-cs"/>
        </a:defRPr>
      </a:lvl5pPr>
      <a:lvl6pPr marL="6080808" algn="l" defTabSz="1216161" rtl="0" eaLnBrk="1" latinLnBrk="0" hangingPunct="1">
        <a:defRPr sz="4787" kern="1200">
          <a:solidFill>
            <a:schemeClr val="tx1"/>
          </a:solidFill>
          <a:latin typeface="+mn-lt"/>
          <a:ea typeface="+mn-ea"/>
          <a:cs typeface="+mn-cs"/>
        </a:defRPr>
      </a:lvl6pPr>
      <a:lvl7pPr marL="7296969" algn="l" defTabSz="1216161" rtl="0" eaLnBrk="1" latinLnBrk="0" hangingPunct="1">
        <a:defRPr sz="4787" kern="1200">
          <a:solidFill>
            <a:schemeClr val="tx1"/>
          </a:solidFill>
          <a:latin typeface="+mn-lt"/>
          <a:ea typeface="+mn-ea"/>
          <a:cs typeface="+mn-cs"/>
        </a:defRPr>
      </a:lvl7pPr>
      <a:lvl8pPr marL="8513132" algn="l" defTabSz="1216161" rtl="0" eaLnBrk="1" latinLnBrk="0" hangingPunct="1">
        <a:defRPr sz="4787" kern="1200">
          <a:solidFill>
            <a:schemeClr val="tx1"/>
          </a:solidFill>
          <a:latin typeface="+mn-lt"/>
          <a:ea typeface="+mn-ea"/>
          <a:cs typeface="+mn-cs"/>
        </a:defRPr>
      </a:lvl8pPr>
      <a:lvl9pPr marL="9729293" algn="l" defTabSz="1216161" rtl="0" eaLnBrk="1" latinLnBrk="0" hangingPunct="1">
        <a:defRPr sz="47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777DC-2556-4797-850F-6C5D0EA29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477475" y="12712182"/>
            <a:ext cx="5690341" cy="73004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0280">
              <a:defRPr sz="2267">
                <a:solidFill>
                  <a:srgbClr val="898989"/>
                </a:solidFill>
              </a:defRPr>
            </a:lvl1pPr>
          </a:lstStyle>
          <a:p>
            <a:fld id="{2A74434E-D4DB-445B-ADB6-2BB818DF8E9D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2051" name="Picture 3" descr="PPT templates-1-standard-covers-3-1.jpg">
            <a:extLst>
              <a:ext uri="{FF2B5EF4-FFF2-40B4-BE49-F238E27FC236}">
                <a16:creationId xmlns:a16="http://schemas.microsoft.com/office/drawing/2014/main" id="{825BE40C-E8EB-4EB9-9230-81AA6759915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4387175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70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</p:sldLayoutIdLst>
  <p:hf sldNum="0" hdr="0" dt="0"/>
  <p:txStyles>
    <p:titleStyle>
      <a:lvl1pPr algn="ctr" defTabSz="910280" rtl="0" eaLnBrk="0" fontAlgn="base" hangingPunct="0">
        <a:spcBef>
          <a:spcPct val="0"/>
        </a:spcBef>
        <a:spcAft>
          <a:spcPct val="0"/>
        </a:spcAft>
        <a:defRPr sz="8668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0280" rtl="0" eaLnBrk="0" fontAlgn="base" hangingPunct="0">
        <a:spcBef>
          <a:spcPct val="0"/>
        </a:spcBef>
        <a:spcAft>
          <a:spcPct val="0"/>
        </a:spcAft>
        <a:defRPr sz="8668">
          <a:solidFill>
            <a:schemeClr val="tx1"/>
          </a:solidFill>
          <a:latin typeface="Calibri" charset="0"/>
        </a:defRPr>
      </a:lvl2pPr>
      <a:lvl3pPr algn="ctr" defTabSz="910280" rtl="0" eaLnBrk="0" fontAlgn="base" hangingPunct="0">
        <a:spcBef>
          <a:spcPct val="0"/>
        </a:spcBef>
        <a:spcAft>
          <a:spcPct val="0"/>
        </a:spcAft>
        <a:defRPr sz="8668">
          <a:solidFill>
            <a:schemeClr val="tx1"/>
          </a:solidFill>
          <a:latin typeface="Calibri" charset="0"/>
        </a:defRPr>
      </a:lvl3pPr>
      <a:lvl4pPr algn="ctr" defTabSz="910280" rtl="0" eaLnBrk="0" fontAlgn="base" hangingPunct="0">
        <a:spcBef>
          <a:spcPct val="0"/>
        </a:spcBef>
        <a:spcAft>
          <a:spcPct val="0"/>
        </a:spcAft>
        <a:defRPr sz="8668">
          <a:solidFill>
            <a:schemeClr val="tx1"/>
          </a:solidFill>
          <a:latin typeface="Calibri" charset="0"/>
        </a:defRPr>
      </a:lvl4pPr>
      <a:lvl5pPr algn="ctr" defTabSz="910280" rtl="0" eaLnBrk="0" fontAlgn="base" hangingPunct="0">
        <a:spcBef>
          <a:spcPct val="0"/>
        </a:spcBef>
        <a:spcAft>
          <a:spcPct val="0"/>
        </a:spcAft>
        <a:defRPr sz="8668">
          <a:solidFill>
            <a:schemeClr val="tx1"/>
          </a:solidFill>
          <a:latin typeface="Calibri" charset="0"/>
        </a:defRPr>
      </a:lvl5pPr>
      <a:lvl6pPr marL="609676" algn="ctr" defTabSz="910280" rtl="0" fontAlgn="base">
        <a:spcBef>
          <a:spcPct val="0"/>
        </a:spcBef>
        <a:spcAft>
          <a:spcPct val="0"/>
        </a:spcAft>
        <a:defRPr sz="8668">
          <a:solidFill>
            <a:schemeClr val="tx1"/>
          </a:solidFill>
          <a:latin typeface="Calibri" charset="0"/>
        </a:defRPr>
      </a:lvl6pPr>
      <a:lvl7pPr marL="1219352" algn="ctr" defTabSz="910280" rtl="0" fontAlgn="base">
        <a:spcBef>
          <a:spcPct val="0"/>
        </a:spcBef>
        <a:spcAft>
          <a:spcPct val="0"/>
        </a:spcAft>
        <a:defRPr sz="8668">
          <a:solidFill>
            <a:schemeClr val="tx1"/>
          </a:solidFill>
          <a:latin typeface="Calibri" charset="0"/>
        </a:defRPr>
      </a:lvl7pPr>
      <a:lvl8pPr marL="1829029" algn="ctr" defTabSz="910280" rtl="0" fontAlgn="base">
        <a:spcBef>
          <a:spcPct val="0"/>
        </a:spcBef>
        <a:spcAft>
          <a:spcPct val="0"/>
        </a:spcAft>
        <a:defRPr sz="8668">
          <a:solidFill>
            <a:schemeClr val="tx1"/>
          </a:solidFill>
          <a:latin typeface="Calibri" charset="0"/>
        </a:defRPr>
      </a:lvl8pPr>
      <a:lvl9pPr marL="2438705" algn="ctr" defTabSz="910280" rtl="0" fontAlgn="base">
        <a:spcBef>
          <a:spcPct val="0"/>
        </a:spcBef>
        <a:spcAft>
          <a:spcPct val="0"/>
        </a:spcAft>
        <a:defRPr sz="8668">
          <a:solidFill>
            <a:schemeClr val="tx1"/>
          </a:solidFill>
          <a:latin typeface="Calibri" charset="0"/>
        </a:defRPr>
      </a:lvl9pPr>
    </p:titleStyle>
    <p:bodyStyle>
      <a:lvl1pPr marL="683769" indent="-683769" algn="l" defTabSz="9102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6267" kern="1200">
          <a:solidFill>
            <a:schemeClr val="tx1"/>
          </a:solidFill>
          <a:latin typeface="+mn-lt"/>
          <a:ea typeface="+mn-ea"/>
          <a:cs typeface="+mn-cs"/>
        </a:defRPr>
      </a:lvl1pPr>
      <a:lvl2pPr marL="1481852" indent="-569455" algn="l" defTabSz="9102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5467" kern="1200">
          <a:solidFill>
            <a:schemeClr val="tx1"/>
          </a:solidFill>
          <a:latin typeface="+mn-lt"/>
          <a:ea typeface="+mn-ea"/>
          <a:cs typeface="+mn-cs"/>
        </a:defRPr>
      </a:lvl2pPr>
      <a:lvl3pPr marL="2279936" indent="-455141" algn="l" defTabSz="9102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667" kern="1200">
          <a:solidFill>
            <a:schemeClr val="tx1"/>
          </a:solidFill>
          <a:latin typeface="+mn-lt"/>
          <a:ea typeface="+mn-ea"/>
          <a:cs typeface="+mn-cs"/>
        </a:defRPr>
      </a:lvl3pPr>
      <a:lvl4pPr marL="3190216" indent="-455141" algn="l" defTabSz="9102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867" kern="1200">
          <a:solidFill>
            <a:schemeClr val="tx1"/>
          </a:solidFill>
          <a:latin typeface="+mn-lt"/>
          <a:ea typeface="+mn-ea"/>
          <a:cs typeface="+mn-cs"/>
        </a:defRPr>
      </a:lvl4pPr>
      <a:lvl5pPr marL="4102613" indent="-455141" algn="l" defTabSz="9102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867" kern="1200">
          <a:solidFill>
            <a:schemeClr val="tx1"/>
          </a:solidFill>
          <a:latin typeface="+mn-lt"/>
          <a:ea typeface="+mn-ea"/>
          <a:cs typeface="+mn-cs"/>
        </a:defRPr>
      </a:lvl5pPr>
      <a:lvl6pPr marL="5016416" indent="-456038" algn="l" defTabSz="912075" rtl="0" eaLnBrk="1" latinLnBrk="0" hangingPunct="1">
        <a:spcBef>
          <a:spcPct val="20000"/>
        </a:spcBef>
        <a:buFont typeface="Arial"/>
        <a:buChar char="•"/>
        <a:defRPr sz="3990" kern="1200">
          <a:solidFill>
            <a:schemeClr val="tx1"/>
          </a:solidFill>
          <a:latin typeface="+mn-lt"/>
          <a:ea typeface="+mn-ea"/>
          <a:cs typeface="+mn-cs"/>
        </a:defRPr>
      </a:lvl6pPr>
      <a:lvl7pPr marL="5928492" indent="-456038" algn="l" defTabSz="912075" rtl="0" eaLnBrk="1" latinLnBrk="0" hangingPunct="1">
        <a:spcBef>
          <a:spcPct val="20000"/>
        </a:spcBef>
        <a:buFont typeface="Arial"/>
        <a:buChar char="•"/>
        <a:defRPr sz="3990" kern="1200">
          <a:solidFill>
            <a:schemeClr val="tx1"/>
          </a:solidFill>
          <a:latin typeface="+mn-lt"/>
          <a:ea typeface="+mn-ea"/>
          <a:cs typeface="+mn-cs"/>
        </a:defRPr>
      </a:lvl7pPr>
      <a:lvl8pPr marL="6840567" indent="-456038" algn="l" defTabSz="912075" rtl="0" eaLnBrk="1" latinLnBrk="0" hangingPunct="1">
        <a:spcBef>
          <a:spcPct val="20000"/>
        </a:spcBef>
        <a:buFont typeface="Arial"/>
        <a:buChar char="•"/>
        <a:defRPr sz="3990" kern="1200">
          <a:solidFill>
            <a:schemeClr val="tx1"/>
          </a:solidFill>
          <a:latin typeface="+mn-lt"/>
          <a:ea typeface="+mn-ea"/>
          <a:cs typeface="+mn-cs"/>
        </a:defRPr>
      </a:lvl8pPr>
      <a:lvl9pPr marL="7752642" indent="-456038" algn="l" defTabSz="912075" rtl="0" eaLnBrk="1" latinLnBrk="0" hangingPunct="1">
        <a:spcBef>
          <a:spcPct val="20000"/>
        </a:spcBef>
        <a:buFont typeface="Arial"/>
        <a:buChar char="•"/>
        <a:defRPr sz="39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75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1pPr>
      <a:lvl2pPr marL="912075" algn="l" defTabSz="912075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2pPr>
      <a:lvl3pPr marL="1824151" algn="l" defTabSz="912075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3pPr>
      <a:lvl4pPr marL="2736227" algn="l" defTabSz="912075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4pPr>
      <a:lvl5pPr marL="3648303" algn="l" defTabSz="912075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5pPr>
      <a:lvl6pPr marL="4560378" algn="l" defTabSz="912075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6pPr>
      <a:lvl7pPr marL="5472453" algn="l" defTabSz="912075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7pPr>
      <a:lvl8pPr marL="6384529" algn="l" defTabSz="912075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8pPr>
      <a:lvl9pPr marL="7296605" algn="l" defTabSz="912075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curtin.edu.au/students/essentials/rights/student-charter/" TargetMode="Externa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hyperlink" Target="https://www.acgr.edu.au/wp-content/uploads/2018/09/principles-for-respectful-supervisory-relationships.pdf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students.curtin.edu.au/essentials/higher-degree-by-research/ethics-safety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students.curtin.edu.au/essentials/higher-degree-by-research/milestones/" TargetMode="External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tudents.curtin.edu.au/essentials/higher-degree-by-research/hdr-forms/" TargetMode="External"/><Relationship Id="rId5" Type="http://schemas.openxmlformats.org/officeDocument/2006/relationships/hyperlink" Target="https://policies.curtin.edu.au/findapolicy/index.cfm#h" TargetMode="External"/><Relationship Id="rId4" Type="http://schemas.openxmlformats.org/officeDocument/2006/relationships/hyperlink" Target="https://www.nhmrc.gov.au/about-us/publications/australian-code-responsible-conduct-research-2018" TargetMode="External"/><Relationship Id="rId9" Type="http://schemas.openxmlformats.org/officeDocument/2006/relationships/hyperlink" Target="https://rig.curtin.edu.au/hom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hyperlink" Target="http://rim.curtin.edu.au/tools/disposal_authorities.cfm" TargetMode="External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libguides.library.curtin.edu.au/c.php?g=202401" TargetMode="External"/><Relationship Id="rId5" Type="http://schemas.openxmlformats.org/officeDocument/2006/relationships/hyperlink" Target="https://dmp.curtin.edu.au/" TargetMode="External"/><Relationship Id="rId4" Type="http://schemas.openxmlformats.org/officeDocument/2006/relationships/hyperlink" Target="https://policies.curtin.edu.au/findapolicy/index.cfm#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policies.curtin.edu.au/findapolicy/index.cfm#m" TargetMode="External"/><Relationship Id="rId5" Type="http://schemas.openxmlformats.org/officeDocument/2006/relationships/hyperlink" Target="https://students.curtin.edu.au/essentials/rights/academic-integrity/" TargetMode="External"/><Relationship Id="rId4" Type="http://schemas.openxmlformats.org/officeDocument/2006/relationships/hyperlink" Target="https://about.curtin.edu.au/governance/academic-integrity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dmp.curtin.edu.au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rig.curtin.edu.au/home" TargetMode="External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orcid.org/" TargetMode="External"/><Relationship Id="rId11" Type="http://schemas.openxmlformats.org/officeDocument/2006/relationships/image" Target="../media/image26.png"/><Relationship Id="rId5" Type="http://schemas.openxmlformats.org/officeDocument/2006/relationships/hyperlink" Target="http://www.abs.gov.au/ausstats/abs@.nsf/0/4AE1B46AE2048A28CA25741800044242?opendocument" TargetMode="External"/><Relationship Id="rId10" Type="http://schemas.openxmlformats.org/officeDocument/2006/relationships/image" Target="../media/image25.png"/><Relationship Id="rId4" Type="http://schemas.openxmlformats.org/officeDocument/2006/relationships/hyperlink" Target="https://students.curtin.edu.au/essentials/higher-degree-by-research/milestones/" TargetMode="External"/><Relationship Id="rId9" Type="http://schemas.openxmlformats.org/officeDocument/2006/relationships/hyperlink" Target="https://libguides.library.curtin.edu.au/c.php?g=20240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students.curtin.edu.au/essentials/higher-degree-by-research/starting-your-hdr-course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policies.curtin.edu.au/findapolicy/index.cfm#h" TargetMode="External"/><Relationship Id="rId4" Type="http://schemas.openxmlformats.org/officeDocument/2006/relationships/hyperlink" Target="https://students.curtin.edu.au/essentials/higher-degree-by-research/milestones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5" Type="http://schemas.openxmlformats.org/officeDocument/2006/relationships/hyperlink" Target="https://students.curtin.edu.au/wp-content/uploads/sites/6/2019/02/Milestone-2-Completion-and-Dissemination-Plan.pdf" TargetMode="External"/><Relationship Id="rId4" Type="http://schemas.openxmlformats.org/officeDocument/2006/relationships/hyperlink" Target="https://students.curtin.edu.au/essentials/higher-degree-by-research/hdr-forms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curtin.edu.au/students/essentials/higher-degree-by-research/hdr-forms/" TargetMode="External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policies.curtin.edu.au/findapolicy/#A" TargetMode="External"/><Relationship Id="rId5" Type="http://schemas.openxmlformats.org/officeDocument/2006/relationships/image" Target="../media/image29.jpeg"/><Relationship Id="rId4" Type="http://schemas.openxmlformats.org/officeDocument/2006/relationships/hyperlink" Target="https://www.nhmrc.gov.au/about-us/publications/australian-code-responsible-conduct-research-2018#block-views-block-file-attachments-content-block-1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hyperlink" Target="https://research.curtin.edu.au/industry-partners/commercialisation/information-researchers/ip-policy/" TargetMode="External"/><Relationship Id="rId4" Type="http://schemas.openxmlformats.org/officeDocument/2006/relationships/hyperlink" Target="https://policies.curtin.edu.au/findapolicy/#i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gif"/><Relationship Id="rId4" Type="http://schemas.openxmlformats.org/officeDocument/2006/relationships/hyperlink" Target="https://www.nhmrc.gov.au/about-us/publications/australian-code-responsible-conduct-research-2018#block-views-block-file-attachments-content-block-1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students.curtin.edu.au/essentials/higher-degree-by-research/hdr-forms/" TargetMode="External"/><Relationship Id="rId4" Type="http://schemas.openxmlformats.org/officeDocument/2006/relationships/hyperlink" Target="https://students.curtin.edu.au/essentials/higher-degree-by-research/prepare-thesis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eg"/><Relationship Id="rId4" Type="http://schemas.openxmlformats.org/officeDocument/2006/relationships/hyperlink" Target="https://students.curtin.edu.au/essentials/higher-degree-by-research/hdr-forms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students.curtin.edu.au/essentials/higher-degree-by-research/during-candidature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s.curtin.edu.au/experience/leadership/game-changers/" TargetMode="External"/><Relationship Id="rId13" Type="http://schemas.openxmlformats.org/officeDocument/2006/relationships/hyperlink" Target="https://aprintern.org.au/" TargetMode="External"/><Relationship Id="rId3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7" Type="http://schemas.openxmlformats.org/officeDocument/2006/relationships/hyperlink" Target="https://challenge.curtin.edu.au/dashboard/" TargetMode="External"/><Relationship Id="rId12" Type="http://schemas.openxmlformats.org/officeDocument/2006/relationships/hyperlink" Target="https://techtransfer.org.au/ipc-trainin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bookings.library.curtin.edu.au/calendar/workshops?cid=7233&amp;t=g&amp;d=0000-00-00&amp;cal=7233&amp;inc=0" TargetMode="External"/><Relationship Id="rId11" Type="http://schemas.openxmlformats.org/officeDocument/2006/relationships/hyperlink" Target="https://curtinic.github.io/ResBazPerth2021/sessions/" TargetMode="External"/><Relationship Id="rId5" Type="http://schemas.openxmlformats.org/officeDocument/2006/relationships/hyperlink" Target="https://www.curtin.edu.au/students/essentials/higher-degree-by-research/resources-development/" TargetMode="External"/><Relationship Id="rId10" Type="http://schemas.openxmlformats.org/officeDocument/2006/relationships/hyperlink" Target="https://computation.curtin.edu.au/events/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unihub.curtin.edu.au/students/index.php?s=home" TargetMode="External"/><Relationship Id="rId14" Type="http://schemas.openxmlformats.org/officeDocument/2006/relationships/hyperlink" Target="https://www.perthbiodesign.com.au/iprepbiodesign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tiff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atse.org.au/" TargetMode="External"/><Relationship Id="rId5" Type="http://schemas.openxmlformats.org/officeDocument/2006/relationships/hyperlink" Target="https://www.atse.org.au/career-pathways/imnis/" TargetMode="Externa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hyperlink" Target="https://webofscienceacademy.clarivate.com/pages/29/home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research.curtin.edu.au/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threeminutethesis.uq.edu.au/home" TargetMode="External"/><Relationship Id="rId3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7" Type="http://schemas.openxmlformats.org/officeDocument/2006/relationships/hyperlink" Target="http://students.curtin.edu.au/essentials/higher-degree-by-research/resources-development/3mt-competitio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students.curtin.edu.au/essentials/higher-degree-by-research/resources-development/vyt-competition/" TargetMode="External"/><Relationship Id="rId5" Type="http://schemas.openxmlformats.org/officeDocument/2006/relationships/hyperlink" Target="https://www.britishcouncil.org.au/famelab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www.pitchitclever.com.au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urtin.edu.au/students/personal-support/" TargetMode="External"/><Relationship Id="rId13" Type="http://schemas.openxmlformats.org/officeDocument/2006/relationships/hyperlink" Target="https://library.curtin.edu.au/guides/study-skills-support/grasp/" TargetMode="External"/><Relationship Id="rId18" Type="http://schemas.openxmlformats.org/officeDocument/2006/relationships/hyperlink" Target="http://www.guild.curtin.edu.au/studentassist" TargetMode="External"/><Relationship Id="rId3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7" Type="http://schemas.openxmlformats.org/officeDocument/2006/relationships/hyperlink" Target="https://students.connect.curtin.edu.au/" TargetMode="External"/><Relationship Id="rId12" Type="http://schemas.openxmlformats.org/officeDocument/2006/relationships/hyperlink" Target="https://library.curtin.edu.au/about/services-portfolio/#researchsupport" TargetMode="External"/><Relationship Id="rId17" Type="http://schemas.openxmlformats.org/officeDocument/2006/relationships/hyperlink" Target="http://www.guild.curtin.edu.au/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://computation.curtin.edu.au/events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tudents.curtin.edu.au/experience/" TargetMode="External"/><Relationship Id="rId11" Type="http://schemas.openxmlformats.org/officeDocument/2006/relationships/hyperlink" Target="https://library.curtin.edu.au/about/staff/faculties/" TargetMode="External"/><Relationship Id="rId5" Type="http://schemas.openxmlformats.org/officeDocument/2006/relationships/hyperlink" Target="https://students.curtin.edu.au/essentials/" TargetMode="External"/><Relationship Id="rId15" Type="http://schemas.openxmlformats.org/officeDocument/2006/relationships/hyperlink" Target="http://healthandsafety.curtin.edu.au/" TargetMode="External"/><Relationship Id="rId10" Type="http://schemas.openxmlformats.org/officeDocument/2006/relationships/hyperlink" Target="https://oasis.curtin.edu.au/" TargetMode="External"/><Relationship Id="rId19" Type="http://schemas.openxmlformats.org/officeDocument/2006/relationships/hyperlink" Target="https://www.guild.curtin.edu.au/clubs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unihub.curtin.edu.au/" TargetMode="External"/><Relationship Id="rId14" Type="http://schemas.openxmlformats.org/officeDocument/2006/relationships/hyperlink" Target="http://students.curtin.edu.au/essentials/higher-degree-by-research/ethics-safety/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s.curtin.edu.au/essentials/higher-degree-by-research/milestones/" TargetMode="External"/><Relationship Id="rId3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7" Type="http://schemas.openxmlformats.org/officeDocument/2006/relationships/hyperlink" Target="https://students.curtin.edu.au/essentials/higher-degree-by-research/starting-your-hdr-cours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ROC-Excellence@curtin.edu.au" TargetMode="External"/><Relationship Id="rId5" Type="http://schemas.openxmlformats.org/officeDocument/2006/relationships/hyperlink" Target="mailto:ROC.GRS@curtin.edu.au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gif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s.curtin.edu.au/essentials/rights/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hyperlink" Target="https://www.nhmrc.gov.au/about-us/publications/australian-code-responsible-conduct-research-2018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hallenge.curtin.edu.au/dashboard/#hub/11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hyperlink" Target="https://oasis.curtin.edu.au/ConductAtCurtin" TargetMode="External"/><Relationship Id="rId4" Type="http://schemas.openxmlformats.org/officeDocument/2006/relationships/hyperlink" Target="https://rig.curtin.edu.au/home" TargetMode="Externa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.au/imgres?imgurl=https://upload.wikimedia.org/wikipedia/en/thumb/b/b9/Curtin_University_Logo.svg/1280px-Curtin_University_Logo.svg.png&amp;imgrefurl=https://en.wikipedia.org/wiki/File:Curtin_University_Logo.svg&amp;h=215&amp;w=1280&amp;tbnid=ib8-Pb8IUx9alM:&amp;docid=QxsxkKx2f8ygMM&amp;ei=7n3eVpayF4HimAWL94-4Dg&amp;tbm=isch&amp;ved=0ahUKEwiW4bqox7DLAhUBMaYKHYv7A-cQMwghKAEwAQ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hyperlink" Target="http://students.curtin.edu.au/essentials/right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7175" cy="1371564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32498" y="0"/>
            <a:ext cx="24452170" cy="13750206"/>
          </a:xfrm>
          <a:prstGeom prst="rect">
            <a:avLst/>
          </a:prstGeom>
          <a:gradFill flip="none" rotWithShape="1">
            <a:gsLst>
              <a:gs pos="33000">
                <a:srgbClr val="1E3453">
                  <a:alpha val="84000"/>
                </a:srgbClr>
              </a:gs>
              <a:gs pos="100000">
                <a:schemeClr val="accent2">
                  <a:alpha val="84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630298" y="3736734"/>
            <a:ext cx="17126623" cy="3441281"/>
          </a:xfrm>
          <a:prstGeom prst="rect">
            <a:avLst/>
          </a:prstGeom>
          <a:ln w="76200">
            <a:solidFill>
              <a:schemeClr val="bg1"/>
            </a:solidFill>
          </a:ln>
        </p:spPr>
        <p:txBody>
          <a:bodyPr vert="horz" wrap="none" lIns="720000" tIns="180000" rIns="720000" bIns="180000" rtlCol="0" anchor="ctr">
            <a:sp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r>
              <a:rPr lang="en-AU" sz="10000" dirty="0">
                <a:solidFill>
                  <a:schemeClr val="bg1"/>
                </a:solidFill>
                <a:latin typeface="+mj-lt"/>
                <a:cs typeface="Calibri Regular" charset="0"/>
              </a:rPr>
              <a:t>HDR Orientation – Overview</a:t>
            </a:r>
          </a:p>
          <a:p>
            <a:r>
              <a:rPr lang="en-AU" sz="10000" dirty="0">
                <a:solidFill>
                  <a:schemeClr val="bg1"/>
                </a:solidFill>
                <a:latin typeface="+mj-lt"/>
                <a:cs typeface="Calibri Regular" charset="0"/>
              </a:rPr>
              <a:t>HDR Process and GRS Services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4451405" y="7867749"/>
            <a:ext cx="15574078" cy="2112322"/>
          </a:xfrm>
          <a:prstGeom prst="rect">
            <a:avLst/>
          </a:prstGeom>
        </p:spPr>
        <p:txBody>
          <a:bodyPr vert="horz" lIns="243852" tIns="121926" rIns="243852" bIns="121926" rtlCol="0">
            <a:sp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4300" dirty="0">
                <a:solidFill>
                  <a:schemeClr val="bg1"/>
                </a:solidFill>
                <a:latin typeface="+mn-lt"/>
                <a:cs typeface="Calibri Regular" charset="0"/>
              </a:rPr>
              <a:t>Christopher Reid </a:t>
            </a:r>
          </a:p>
          <a:p>
            <a:pPr algn="ctr">
              <a:lnSpc>
                <a:spcPct val="80000"/>
              </a:lnSpc>
            </a:pPr>
            <a:r>
              <a:rPr lang="en-US" sz="4300" dirty="0">
                <a:solidFill>
                  <a:schemeClr val="bg1"/>
                </a:solidFill>
                <a:latin typeface="+mn-lt"/>
                <a:cs typeface="Calibri Regular" charset="0"/>
              </a:rPr>
              <a:t>John Curtin Distinguished Professor</a:t>
            </a:r>
          </a:p>
          <a:p>
            <a:pPr algn="ctr">
              <a:lnSpc>
                <a:spcPct val="80000"/>
              </a:lnSpc>
            </a:pPr>
            <a:r>
              <a:rPr lang="en-US" sz="4300" dirty="0">
                <a:solidFill>
                  <a:schemeClr val="bg1"/>
                </a:solidFill>
                <a:latin typeface="+mn-lt"/>
                <a:cs typeface="Calibri Regular" charset="0"/>
              </a:rPr>
              <a:t>Dean Graduate Studies, Curtin University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839787" y="11931620"/>
            <a:ext cx="22918047" cy="93889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5720" rtlCol="0" anchor="ctr"/>
          <a:lstStyle/>
          <a:p>
            <a:pPr algn="just"/>
            <a:r>
              <a:rPr lang="en-US" sz="3600" dirty="0">
                <a:cs typeface="Calibri Regular" charset="0"/>
              </a:rPr>
              <a:t>Graduate Research School						                            			   	   July, 2021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852907" y="871209"/>
            <a:ext cx="2003612" cy="19481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9587" y="712163"/>
            <a:ext cx="5468248" cy="96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37962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7709" y="10160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Student Charter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271DA49-D4AC-4A0C-A836-1528D8FCBF11}"/>
              </a:ext>
            </a:extLst>
          </p:cNvPr>
          <p:cNvSpPr txBox="1">
            <a:spLocks noChangeArrowheads="1"/>
          </p:cNvSpPr>
          <p:nvPr/>
        </p:nvSpPr>
        <p:spPr>
          <a:xfrm>
            <a:off x="12712563" y="4085121"/>
            <a:ext cx="11003021" cy="5614185"/>
          </a:xfrm>
          <a:prstGeom prst="rect">
            <a:avLst/>
          </a:prstGeom>
        </p:spPr>
        <p:txBody>
          <a:bodyPr/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4000" dirty="0"/>
              <a:t>Embrace and recognise diversity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4000" dirty="0"/>
              <a:t>Use University facilities and services in an honest and responsible manner.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4000" dirty="0"/>
              <a:t>Recognise that cheating, plagiarism and fabrication or falsifications of data are not acceptable.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4000" dirty="0"/>
              <a:t>Adhere to the proper use of copyright material</a:t>
            </a:r>
          </a:p>
          <a:p>
            <a:endParaRPr lang="en-AU" sz="44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BC25E2-6B8B-43C4-A9A7-47BDF1156A91}"/>
              </a:ext>
            </a:extLst>
          </p:cNvPr>
          <p:cNvSpPr txBox="1">
            <a:spLocks/>
          </p:cNvSpPr>
          <p:nvPr/>
        </p:nvSpPr>
        <p:spPr>
          <a:xfrm>
            <a:off x="382587" y="4085121"/>
            <a:ext cx="11263424" cy="8229600"/>
          </a:xfrm>
          <a:prstGeom prst="rect">
            <a:avLst/>
          </a:prstGeom>
        </p:spPr>
        <p:txBody>
          <a:bodyPr/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3913" lvl="1" indent="-285750">
              <a:buFont typeface="Arial" panose="020B0604020202020204" pitchFamily="34" charset="0"/>
              <a:buChar char="•"/>
            </a:pPr>
            <a:r>
              <a:rPr lang="en-AU" sz="4000" dirty="0"/>
              <a:t>Inform themselves of, and comply with, all relevant laws, University Statutes, rules, by-laws, the University’s Guiding Ethical Principles, policies and procedures relating to their rights as a student.</a:t>
            </a:r>
          </a:p>
          <a:p>
            <a:pPr marL="823913" lvl="1" indent="-285750">
              <a:buFont typeface="Arial" panose="020B0604020202020204" pitchFamily="34" charset="0"/>
              <a:buChar char="•"/>
            </a:pPr>
            <a:r>
              <a:rPr lang="en-AU" sz="4000" dirty="0"/>
              <a:t>Participate constructively in the learning experience.</a:t>
            </a:r>
          </a:p>
          <a:p>
            <a:pPr marL="823913" lvl="1" indent="-285750">
              <a:buFont typeface="Arial" panose="020B0604020202020204" pitchFamily="34" charset="0"/>
              <a:buChar char="•"/>
            </a:pPr>
            <a:r>
              <a:rPr lang="en-AU" sz="4000" dirty="0"/>
              <a:t>Be aware of course requirements and their individual academic progress.</a:t>
            </a:r>
          </a:p>
          <a:p>
            <a:pPr marL="823913" lvl="1" indent="-285750">
              <a:buFont typeface="Arial" panose="020B0604020202020204" pitchFamily="34" charset="0"/>
              <a:buChar char="•"/>
            </a:pPr>
            <a:r>
              <a:rPr lang="en-AU" sz="4000" dirty="0"/>
              <a:t>Behave in an appropriate manner within the learning environment, showing respect for both staff and fellow students at all times. </a:t>
            </a:r>
          </a:p>
          <a:p>
            <a:pPr marL="538163" lvl="1"/>
            <a:endParaRPr lang="en-AU" sz="4400" dirty="0"/>
          </a:p>
          <a:p>
            <a:pPr marL="823913" lvl="1" indent="-285750">
              <a:buFont typeface="Arial" panose="020B0604020202020204" pitchFamily="34" charset="0"/>
              <a:buChar char="•"/>
            </a:pPr>
            <a:endParaRPr lang="en-AU" sz="4400" dirty="0"/>
          </a:p>
          <a:p>
            <a:pPr marL="823913" lvl="1" indent="-285750">
              <a:buFont typeface="Arial" panose="020B0604020202020204" pitchFamily="34" charset="0"/>
              <a:buChar char="•"/>
            </a:pPr>
            <a:endParaRPr lang="en-AU" sz="4400" dirty="0"/>
          </a:p>
          <a:p>
            <a:endParaRPr lang="en-US" sz="4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057DAF-69BF-485F-9A60-C9175E770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8910" y="9644285"/>
            <a:ext cx="10469620" cy="2593391"/>
          </a:xfrm>
          <a:prstGeom prst="rect">
            <a:avLst/>
          </a:prstGeom>
          <a:ln w="38100" cmpd="sng">
            <a:solidFill>
              <a:schemeClr val="accent6"/>
            </a:solidFill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B796F7-43F4-4CBA-AFC9-81B44AC0B460}"/>
              </a:ext>
            </a:extLst>
          </p:cNvPr>
          <p:cNvSpPr txBox="1"/>
          <p:nvPr/>
        </p:nvSpPr>
        <p:spPr>
          <a:xfrm>
            <a:off x="-27709" y="2775019"/>
            <a:ext cx="14935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lvl="1"/>
            <a:r>
              <a:rPr lang="en-AU" sz="4800" dirty="0">
                <a:solidFill>
                  <a:srgbClr val="FF0000"/>
                </a:solidFill>
                <a:hlinkClick r:id="rId5"/>
              </a:rPr>
              <a:t>Student Charter</a:t>
            </a:r>
            <a:r>
              <a:rPr lang="en-AU" sz="4800" dirty="0">
                <a:solidFill>
                  <a:srgbClr val="FF0000"/>
                </a:solidFill>
              </a:rPr>
              <a:t> </a:t>
            </a:r>
            <a:r>
              <a:rPr lang="en-AU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students have a responsibility to:</a:t>
            </a:r>
          </a:p>
        </p:txBody>
      </p:sp>
    </p:spTree>
    <p:extLst>
      <p:ext uri="{BB962C8B-B14F-4D97-AF65-F5344CB8AC3E}">
        <p14:creationId xmlns:p14="http://schemas.microsoft.com/office/powerpoint/2010/main" val="13493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Rules of Engagement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8BFE0E63-FA2B-48D6-9F1B-2A39B94F0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987" y="3124200"/>
            <a:ext cx="7391400" cy="9191165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E0C042F-7C24-491A-B742-AEBA5C517796}"/>
              </a:ext>
            </a:extLst>
          </p:cNvPr>
          <p:cNvSpPr txBox="1">
            <a:spLocks/>
          </p:cNvSpPr>
          <p:nvPr/>
        </p:nvSpPr>
        <p:spPr bwMode="auto">
          <a:xfrm>
            <a:off x="9882149" y="2590800"/>
            <a:ext cx="13868400" cy="10360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985838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435100" indent="-1588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17907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2479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7051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1623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6195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CC99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sexual or romantic relationship between a supervisor and their student is NEVER appropriate.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CC99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Universities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recognise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there is a power imbalance in the supervisor-student relationship and that the greater power rests with the supervisor.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CC99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professional relationship between a supervisor and their student is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characterised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by mutual respect and trust.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CC99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Expectations, roles and responsibilities or students and their supervisors are clear.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CC99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Safeguards are used to protect students from situations of risk and unwanted advances from their supervisors.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471FA7-48C1-49BF-B2F8-51FDE5FA39B6}"/>
              </a:ext>
            </a:extLst>
          </p:cNvPr>
          <p:cNvSpPr txBox="1"/>
          <p:nvPr/>
        </p:nvSpPr>
        <p:spPr>
          <a:xfrm>
            <a:off x="534987" y="12456702"/>
            <a:ext cx="12204700" cy="654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marR="0" lvl="0" indent="-26670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Agreed Principles for Australian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Unis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33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Other essential information to review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0F7DD38F-6670-434B-8AEA-95C2B5D3EC5A}"/>
              </a:ext>
            </a:extLst>
          </p:cNvPr>
          <p:cNvSpPr txBox="1">
            <a:spLocks noChangeArrowheads="1"/>
          </p:cNvSpPr>
          <p:nvPr/>
        </p:nvSpPr>
        <p:spPr>
          <a:xfrm>
            <a:off x="677900" y="2878130"/>
            <a:ext cx="21878887" cy="10525140"/>
          </a:xfrm>
          <a:prstGeom prst="rect">
            <a:avLst/>
          </a:prstGeom>
        </p:spPr>
        <p:txBody>
          <a:bodyPr/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4800" dirty="0">
                <a:hlinkClick r:id="rId4"/>
              </a:rPr>
              <a:t>Australian Code for the Responsible Conduct of Research </a:t>
            </a:r>
            <a:r>
              <a:rPr lang="en-AU" sz="4800" dirty="0"/>
              <a:t>2018 sets out principles and responsibilities that both researchers and institutions are expected to follow when conducting research. Links to  </a:t>
            </a:r>
            <a:r>
              <a:rPr lang="en-AU" sz="4800" i="1" dirty="0"/>
              <a:t>‘Authorship’ </a:t>
            </a:r>
            <a:r>
              <a:rPr lang="en-AU" sz="4800" dirty="0"/>
              <a:t>and</a:t>
            </a:r>
            <a:r>
              <a:rPr lang="en-AU" sz="4800" i="1" dirty="0"/>
              <a:t> ‘Management of Data and Information in Research’. </a:t>
            </a:r>
            <a:endParaRPr lang="en-AU" sz="4800" b="1" dirty="0"/>
          </a:p>
          <a:p>
            <a:r>
              <a:rPr lang="en-AU" sz="4800" dirty="0"/>
              <a:t>HDR </a:t>
            </a:r>
            <a:r>
              <a:rPr lang="en-AU" sz="4800" dirty="0">
                <a:hlinkClick r:id="rId5"/>
              </a:rPr>
              <a:t>Policy </a:t>
            </a:r>
            <a:r>
              <a:rPr lang="en-AU" sz="4800" dirty="0"/>
              <a:t>and </a:t>
            </a:r>
            <a:r>
              <a:rPr lang="en-AU" sz="4800" dirty="0">
                <a:hlinkClick r:id="rId5"/>
              </a:rPr>
              <a:t>Procedures</a:t>
            </a:r>
            <a:r>
              <a:rPr lang="en-AU" sz="4800" dirty="0"/>
              <a:t> – includes</a:t>
            </a:r>
          </a:p>
          <a:p>
            <a:pPr lvl="1"/>
            <a:r>
              <a:rPr lang="en-AU" sz="4800" dirty="0"/>
              <a:t>Admissions and Enrolment *** Appeals and Complaints *** Scholarships *** Student Progression *** Thesis Examination ***</a:t>
            </a:r>
          </a:p>
          <a:p>
            <a:r>
              <a:rPr lang="en-AU" sz="4800" dirty="0">
                <a:hlinkClick r:id="rId6"/>
              </a:rPr>
              <a:t>Essential Facilities for HDR Students</a:t>
            </a:r>
            <a:endParaRPr lang="en-AU" sz="4800" dirty="0">
              <a:hlinkClick r:id="rId7"/>
            </a:endParaRPr>
          </a:p>
          <a:p>
            <a:r>
              <a:rPr lang="en-AU" sz="4800" dirty="0">
                <a:hlinkClick r:id="rId7"/>
              </a:rPr>
              <a:t>Milestones</a:t>
            </a:r>
            <a:r>
              <a:rPr lang="en-AU" sz="4800" dirty="0"/>
              <a:t> – see also </a:t>
            </a:r>
            <a:r>
              <a:rPr lang="en-AU" sz="4800" dirty="0">
                <a:hlinkClick r:id="rId6"/>
              </a:rPr>
              <a:t>Forms/Info sheets</a:t>
            </a:r>
            <a:endParaRPr lang="en-AU" sz="4800" dirty="0"/>
          </a:p>
          <a:p>
            <a:r>
              <a:rPr lang="en-AU" sz="4800" dirty="0">
                <a:hlinkClick r:id="rId8"/>
              </a:rPr>
              <a:t>Research Ethics and Safety</a:t>
            </a:r>
            <a:r>
              <a:rPr lang="en-AU" sz="4800" dirty="0"/>
              <a:t> – includes links to </a:t>
            </a:r>
            <a:r>
              <a:rPr lang="en-AU" sz="4800" dirty="0">
                <a:hlinkClick r:id="rId9"/>
              </a:rPr>
              <a:t>Research Initiation Guide</a:t>
            </a:r>
            <a:r>
              <a:rPr lang="en-AU" sz="4800" dirty="0"/>
              <a:t>, research involving humans, animals, biosafety, chemical safety, Radiation safety. </a:t>
            </a:r>
            <a:r>
              <a:rPr lang="en-AU" sz="4800" b="1" dirty="0"/>
              <a:t>Apply after Candidacy approval, before data collection</a:t>
            </a:r>
            <a:r>
              <a:rPr lang="en-AU" sz="4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6724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Requirements – Research Integrity Training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35AECA-E011-4E28-83E1-DAC1AA207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87" y="3057998"/>
            <a:ext cx="17291287" cy="8815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FF67EA-21A2-48DB-85E2-6E6357BB17F5}"/>
              </a:ext>
            </a:extLst>
          </p:cNvPr>
          <p:cNvSpPr txBox="1"/>
          <p:nvPr/>
        </p:nvSpPr>
        <p:spPr>
          <a:xfrm>
            <a:off x="18441987" y="3429000"/>
            <a:ext cx="4521238" cy="747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Complete before </a:t>
            </a:r>
            <a:br>
              <a:rPr lang="en-AU" dirty="0"/>
            </a:br>
            <a:r>
              <a:rPr lang="en-AU" dirty="0"/>
              <a:t>Milestone 1</a:t>
            </a:r>
          </a:p>
          <a:p>
            <a:endParaRPr lang="en-AU" dirty="0"/>
          </a:p>
          <a:p>
            <a:pPr algn="ctr"/>
            <a:r>
              <a:rPr lang="en-AU" sz="4800" b="1" u="sng" dirty="0"/>
              <a:t>Curtin Values</a:t>
            </a:r>
            <a:endParaRPr lang="en-AU" sz="4800" u="sng" dirty="0"/>
          </a:p>
          <a:p>
            <a:pPr algn="ctr"/>
            <a:r>
              <a:rPr lang="en-AU" sz="4800" b="1" dirty="0"/>
              <a:t>Integrity, </a:t>
            </a:r>
          </a:p>
          <a:p>
            <a:pPr algn="ctr"/>
            <a:r>
              <a:rPr lang="en-AU" sz="4800" b="1" dirty="0"/>
              <a:t>Respect, </a:t>
            </a:r>
          </a:p>
          <a:p>
            <a:pPr algn="ctr"/>
            <a:r>
              <a:rPr lang="en-AU" sz="4800" b="1" dirty="0"/>
              <a:t>Courage,</a:t>
            </a:r>
          </a:p>
          <a:p>
            <a:pPr algn="ctr"/>
            <a:r>
              <a:rPr lang="en-AU" sz="4800" b="1" dirty="0"/>
              <a:t>Excellence, </a:t>
            </a:r>
          </a:p>
          <a:p>
            <a:pPr algn="ctr"/>
            <a:r>
              <a:rPr lang="en-AU" sz="4800" b="1" dirty="0"/>
              <a:t>Impact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1248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Requirements – Management of Data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5F92B7F-D8E1-4CAB-BCA7-AD44215F2543}"/>
              </a:ext>
            </a:extLst>
          </p:cNvPr>
          <p:cNvSpPr txBox="1">
            <a:spLocks/>
          </p:cNvSpPr>
          <p:nvPr/>
        </p:nvSpPr>
        <p:spPr>
          <a:xfrm>
            <a:off x="1514474" y="3209285"/>
            <a:ext cx="13346114" cy="86017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4400" dirty="0">
                <a:hlinkClick r:id="rId4"/>
              </a:rPr>
              <a:t>Research Data and Primary Materials P&amp;P</a:t>
            </a:r>
            <a:r>
              <a:rPr lang="en-AU" sz="4400" dirty="0"/>
              <a:t>– </a:t>
            </a:r>
            <a:r>
              <a:rPr lang="en-AU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covers collection; storage; ownership; access; data sharing; retention periods; confidentiality; destruction.</a:t>
            </a:r>
          </a:p>
          <a:p>
            <a:pPr marL="0" indent="0">
              <a:buNone/>
            </a:pPr>
            <a:endParaRPr lang="en-AU" sz="4400" i="1" dirty="0"/>
          </a:p>
          <a:p>
            <a:pPr marL="0" indent="0">
              <a:buNone/>
            </a:pPr>
            <a:r>
              <a:rPr lang="en-US" sz="4400" dirty="0">
                <a:hlinkClick r:id="rId5"/>
              </a:rPr>
              <a:t>Research Data Management Planning Tool</a:t>
            </a:r>
            <a:r>
              <a:rPr lang="en-US" sz="4400" i="1" dirty="0">
                <a:hlinkClick r:id="rId5"/>
              </a:rPr>
              <a:t> 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to help students create a data management plan. Supervisors then request R:drive storage on student’s behalf 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>
                <a:hlinkClick r:id="rId6"/>
              </a:rPr>
              <a:t>Research Data Management LibGuide </a:t>
            </a: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AU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Retention and disposal of data should be in line with WA State government </a:t>
            </a:r>
            <a:r>
              <a:rPr lang="en-AU" sz="4400" dirty="0">
                <a:hlinkClick r:id="rId7"/>
              </a:rPr>
              <a:t>Disposal Authorities</a:t>
            </a:r>
            <a:r>
              <a:rPr lang="en-AU" sz="4400" dirty="0"/>
              <a:t>.</a:t>
            </a:r>
          </a:p>
        </p:txBody>
      </p:sp>
      <p:pic>
        <p:nvPicPr>
          <p:cNvPr id="16386" name="Picture 2" descr="Welcome to NeuRA's Evidence Libraries - NeuRA Library">
            <a:extLst>
              <a:ext uri="{FF2B5EF4-FFF2-40B4-BE49-F238E27FC236}">
                <a16:creationId xmlns:a16="http://schemas.microsoft.com/office/drawing/2014/main" id="{22B64699-C7B6-4A1D-B4C8-7E15D5B80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787" y="3810000"/>
            <a:ext cx="832528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03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Requirements – Understand Academic Integrity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9B77F212-1DCD-4813-AB62-0A616054E558}"/>
              </a:ext>
            </a:extLst>
          </p:cNvPr>
          <p:cNvSpPr txBox="1">
            <a:spLocks noChangeArrowheads="1"/>
          </p:cNvSpPr>
          <p:nvPr/>
        </p:nvSpPr>
        <p:spPr>
          <a:xfrm>
            <a:off x="915987" y="2780638"/>
            <a:ext cx="13013059" cy="10622632"/>
          </a:xfrm>
          <a:prstGeom prst="rect">
            <a:avLst/>
          </a:prstGeom>
        </p:spPr>
        <p:txBody>
          <a:bodyPr/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4400" i="1" dirty="0"/>
              <a:t>“Academic integrity means acting with the values of honesty, trust, fairness, respect, and responsibility in learning, teaching and research”</a:t>
            </a:r>
          </a:p>
          <a:p>
            <a:pPr algn="r"/>
            <a:r>
              <a:rPr lang="en-AU" sz="4400" dirty="0"/>
              <a:t>- Universities Australia (2017)</a:t>
            </a:r>
          </a:p>
          <a:p>
            <a:r>
              <a:rPr lang="en-AU" sz="4400" dirty="0"/>
              <a:t>Principles of academic integrity align with Curtin’s core values (integrity, respect, courage, excellence and impact).</a:t>
            </a:r>
          </a:p>
          <a:p>
            <a:r>
              <a:rPr lang="en-AU" sz="4400" dirty="0"/>
              <a:t>“</a:t>
            </a:r>
            <a:r>
              <a:rPr lang="en-AU" sz="4400" i="1" dirty="0"/>
              <a:t>Plagiarism is presenting the work or property of another person as your own without appropriate acknowledgement or referencing…</a:t>
            </a:r>
            <a:r>
              <a:rPr lang="en-AU" sz="4400" dirty="0"/>
              <a:t>” </a:t>
            </a:r>
          </a:p>
          <a:p>
            <a:r>
              <a:rPr lang="en-AU" sz="4400" dirty="0">
                <a:hlinkClick r:id="rId4"/>
              </a:rPr>
              <a:t>Academic Integrity Governance</a:t>
            </a:r>
            <a:endParaRPr lang="en-AU" sz="4400" dirty="0"/>
          </a:p>
          <a:p>
            <a:r>
              <a:rPr lang="en-AU" sz="4400" dirty="0">
                <a:hlinkClick r:id="rId5"/>
              </a:rPr>
              <a:t>Academic Integrity student essentials</a:t>
            </a:r>
            <a:endParaRPr lang="en-AU" sz="4400" dirty="0"/>
          </a:p>
          <a:p>
            <a:r>
              <a:rPr lang="en-AU" sz="4400" dirty="0">
                <a:hlinkClick r:id="rId6"/>
              </a:rPr>
              <a:t>Management of Academic Integrity Warnings for New to Curtin Students Procedure</a:t>
            </a:r>
            <a:endParaRPr lang="en-AU" sz="4400" dirty="0"/>
          </a:p>
        </p:txBody>
      </p:sp>
      <p:pic>
        <p:nvPicPr>
          <p:cNvPr id="2050" name="Picture 2" descr="Plagiarism Checker Free | Accurate with Percentage">
            <a:extLst>
              <a:ext uri="{FF2B5EF4-FFF2-40B4-BE49-F238E27FC236}">
                <a16:creationId xmlns:a16="http://schemas.microsoft.com/office/drawing/2014/main" id="{515CAA18-0714-4FED-BAA2-2F7D5F65C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3355" y="5791200"/>
            <a:ext cx="8073687" cy="26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4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Organisational</a:t>
            </a:r>
            <a:r>
              <a:rPr lang="en-US" sz="6000" dirty="0"/>
              <a:t> Progress for HDR Students –</a:t>
            </a:r>
          </a:p>
          <a:p>
            <a:pPr algn="ctr"/>
            <a:r>
              <a:rPr lang="en-US" sz="6000" dirty="0"/>
              <a:t>Milestone Model for Progression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6ED3AF18-75C5-4D58-9818-15AEC260244B}"/>
              </a:ext>
            </a:extLst>
          </p:cNvPr>
          <p:cNvSpPr/>
          <p:nvPr/>
        </p:nvSpPr>
        <p:spPr>
          <a:xfrm>
            <a:off x="5340942" y="2805965"/>
            <a:ext cx="13817600" cy="10837334"/>
          </a:xfrm>
          <a:prstGeom prst="rightArrow">
            <a:avLst/>
          </a:prstGeom>
          <a:solidFill>
            <a:srgbClr val="5B9BD5">
              <a:tint val="4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7DCB7AD-AFBE-4BE5-901B-C9BF2AA7DAA6}"/>
              </a:ext>
            </a:extLst>
          </p:cNvPr>
          <p:cNvSpPr/>
          <p:nvPr/>
        </p:nvSpPr>
        <p:spPr>
          <a:xfrm>
            <a:off x="4224545" y="6057165"/>
            <a:ext cx="4876800" cy="4334933"/>
          </a:xfrm>
          <a:custGeom>
            <a:avLst/>
            <a:gdLst>
              <a:gd name="connsiteX0" fmla="*/ 0 w 4876800"/>
              <a:gd name="connsiteY0" fmla="*/ 722503 h 4334933"/>
              <a:gd name="connsiteX1" fmla="*/ 722503 w 4876800"/>
              <a:gd name="connsiteY1" fmla="*/ 0 h 4334933"/>
              <a:gd name="connsiteX2" fmla="*/ 4154297 w 4876800"/>
              <a:gd name="connsiteY2" fmla="*/ 0 h 4334933"/>
              <a:gd name="connsiteX3" fmla="*/ 4876800 w 4876800"/>
              <a:gd name="connsiteY3" fmla="*/ 722503 h 4334933"/>
              <a:gd name="connsiteX4" fmla="*/ 4876800 w 4876800"/>
              <a:gd name="connsiteY4" fmla="*/ 3612430 h 4334933"/>
              <a:gd name="connsiteX5" fmla="*/ 4154297 w 4876800"/>
              <a:gd name="connsiteY5" fmla="*/ 4334933 h 4334933"/>
              <a:gd name="connsiteX6" fmla="*/ 722503 w 4876800"/>
              <a:gd name="connsiteY6" fmla="*/ 4334933 h 4334933"/>
              <a:gd name="connsiteX7" fmla="*/ 0 w 4876800"/>
              <a:gd name="connsiteY7" fmla="*/ 3612430 h 4334933"/>
              <a:gd name="connsiteX8" fmla="*/ 0 w 4876800"/>
              <a:gd name="connsiteY8" fmla="*/ 72250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334933">
                <a:moveTo>
                  <a:pt x="0" y="722503"/>
                </a:moveTo>
                <a:cubicBezTo>
                  <a:pt x="0" y="323476"/>
                  <a:pt x="323476" y="0"/>
                  <a:pt x="722503" y="0"/>
                </a:cubicBezTo>
                <a:lnTo>
                  <a:pt x="4154297" y="0"/>
                </a:lnTo>
                <a:cubicBezTo>
                  <a:pt x="4553324" y="0"/>
                  <a:pt x="4876800" y="323476"/>
                  <a:pt x="4876800" y="722503"/>
                </a:cubicBezTo>
                <a:lnTo>
                  <a:pt x="4876800" y="3612430"/>
                </a:lnTo>
                <a:cubicBezTo>
                  <a:pt x="4876800" y="4011457"/>
                  <a:pt x="4553324" y="4334933"/>
                  <a:pt x="4154297" y="4334933"/>
                </a:cubicBezTo>
                <a:lnTo>
                  <a:pt x="722503" y="4334933"/>
                </a:lnTo>
                <a:cubicBezTo>
                  <a:pt x="323476" y="4334933"/>
                  <a:pt x="0" y="4011457"/>
                  <a:pt x="0" y="3612430"/>
                </a:cubicBezTo>
                <a:lnTo>
                  <a:pt x="0" y="722503"/>
                </a:lnTo>
                <a:close/>
              </a:path>
            </a:pathLst>
          </a:custGeom>
          <a:solidFill>
            <a:srgbClr val="5B9BD5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264" tIns="459264" rIns="459264" bIns="459264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65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rPr>
              <a:t>Milestone 1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820995A-E8F7-4A86-A285-F0993843F76C}"/>
              </a:ext>
            </a:extLst>
          </p:cNvPr>
          <p:cNvSpPr/>
          <p:nvPr/>
        </p:nvSpPr>
        <p:spPr>
          <a:xfrm>
            <a:off x="9914144" y="6057165"/>
            <a:ext cx="4876800" cy="4334933"/>
          </a:xfrm>
          <a:custGeom>
            <a:avLst/>
            <a:gdLst>
              <a:gd name="connsiteX0" fmla="*/ 0 w 4876800"/>
              <a:gd name="connsiteY0" fmla="*/ 722503 h 4334933"/>
              <a:gd name="connsiteX1" fmla="*/ 722503 w 4876800"/>
              <a:gd name="connsiteY1" fmla="*/ 0 h 4334933"/>
              <a:gd name="connsiteX2" fmla="*/ 4154297 w 4876800"/>
              <a:gd name="connsiteY2" fmla="*/ 0 h 4334933"/>
              <a:gd name="connsiteX3" fmla="*/ 4876800 w 4876800"/>
              <a:gd name="connsiteY3" fmla="*/ 722503 h 4334933"/>
              <a:gd name="connsiteX4" fmla="*/ 4876800 w 4876800"/>
              <a:gd name="connsiteY4" fmla="*/ 3612430 h 4334933"/>
              <a:gd name="connsiteX5" fmla="*/ 4154297 w 4876800"/>
              <a:gd name="connsiteY5" fmla="*/ 4334933 h 4334933"/>
              <a:gd name="connsiteX6" fmla="*/ 722503 w 4876800"/>
              <a:gd name="connsiteY6" fmla="*/ 4334933 h 4334933"/>
              <a:gd name="connsiteX7" fmla="*/ 0 w 4876800"/>
              <a:gd name="connsiteY7" fmla="*/ 3612430 h 4334933"/>
              <a:gd name="connsiteX8" fmla="*/ 0 w 4876800"/>
              <a:gd name="connsiteY8" fmla="*/ 72250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334933">
                <a:moveTo>
                  <a:pt x="0" y="722503"/>
                </a:moveTo>
                <a:cubicBezTo>
                  <a:pt x="0" y="323476"/>
                  <a:pt x="323476" y="0"/>
                  <a:pt x="722503" y="0"/>
                </a:cubicBezTo>
                <a:lnTo>
                  <a:pt x="4154297" y="0"/>
                </a:lnTo>
                <a:cubicBezTo>
                  <a:pt x="4553324" y="0"/>
                  <a:pt x="4876800" y="323476"/>
                  <a:pt x="4876800" y="722503"/>
                </a:cubicBezTo>
                <a:lnTo>
                  <a:pt x="4876800" y="3612430"/>
                </a:lnTo>
                <a:cubicBezTo>
                  <a:pt x="4876800" y="4011457"/>
                  <a:pt x="4553324" y="4334933"/>
                  <a:pt x="4154297" y="4334933"/>
                </a:cubicBezTo>
                <a:lnTo>
                  <a:pt x="722503" y="4334933"/>
                </a:lnTo>
                <a:cubicBezTo>
                  <a:pt x="323476" y="4334933"/>
                  <a:pt x="0" y="4011457"/>
                  <a:pt x="0" y="3612430"/>
                </a:cubicBezTo>
                <a:lnTo>
                  <a:pt x="0" y="722503"/>
                </a:lnTo>
                <a:close/>
              </a:path>
            </a:pathLst>
          </a:custGeom>
          <a:solidFill>
            <a:srgbClr val="5B9BD5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264" tIns="459264" rIns="459264" bIns="459264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65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rPr>
              <a:t>Milestone 2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DFA3071-803C-4897-9956-D3F030B2D835}"/>
              </a:ext>
            </a:extLst>
          </p:cNvPr>
          <p:cNvSpPr/>
          <p:nvPr/>
        </p:nvSpPr>
        <p:spPr>
          <a:xfrm>
            <a:off x="15603745" y="6057165"/>
            <a:ext cx="4876800" cy="4334933"/>
          </a:xfrm>
          <a:custGeom>
            <a:avLst/>
            <a:gdLst>
              <a:gd name="connsiteX0" fmla="*/ 0 w 4876800"/>
              <a:gd name="connsiteY0" fmla="*/ 722503 h 4334933"/>
              <a:gd name="connsiteX1" fmla="*/ 722503 w 4876800"/>
              <a:gd name="connsiteY1" fmla="*/ 0 h 4334933"/>
              <a:gd name="connsiteX2" fmla="*/ 4154297 w 4876800"/>
              <a:gd name="connsiteY2" fmla="*/ 0 h 4334933"/>
              <a:gd name="connsiteX3" fmla="*/ 4876800 w 4876800"/>
              <a:gd name="connsiteY3" fmla="*/ 722503 h 4334933"/>
              <a:gd name="connsiteX4" fmla="*/ 4876800 w 4876800"/>
              <a:gd name="connsiteY4" fmla="*/ 3612430 h 4334933"/>
              <a:gd name="connsiteX5" fmla="*/ 4154297 w 4876800"/>
              <a:gd name="connsiteY5" fmla="*/ 4334933 h 4334933"/>
              <a:gd name="connsiteX6" fmla="*/ 722503 w 4876800"/>
              <a:gd name="connsiteY6" fmla="*/ 4334933 h 4334933"/>
              <a:gd name="connsiteX7" fmla="*/ 0 w 4876800"/>
              <a:gd name="connsiteY7" fmla="*/ 3612430 h 4334933"/>
              <a:gd name="connsiteX8" fmla="*/ 0 w 4876800"/>
              <a:gd name="connsiteY8" fmla="*/ 72250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334933">
                <a:moveTo>
                  <a:pt x="0" y="722503"/>
                </a:moveTo>
                <a:cubicBezTo>
                  <a:pt x="0" y="323476"/>
                  <a:pt x="323476" y="0"/>
                  <a:pt x="722503" y="0"/>
                </a:cubicBezTo>
                <a:lnTo>
                  <a:pt x="4154297" y="0"/>
                </a:lnTo>
                <a:cubicBezTo>
                  <a:pt x="4553324" y="0"/>
                  <a:pt x="4876800" y="323476"/>
                  <a:pt x="4876800" y="722503"/>
                </a:cubicBezTo>
                <a:lnTo>
                  <a:pt x="4876800" y="3612430"/>
                </a:lnTo>
                <a:cubicBezTo>
                  <a:pt x="4876800" y="4011457"/>
                  <a:pt x="4553324" y="4334933"/>
                  <a:pt x="4154297" y="4334933"/>
                </a:cubicBezTo>
                <a:lnTo>
                  <a:pt x="722503" y="4334933"/>
                </a:lnTo>
                <a:cubicBezTo>
                  <a:pt x="323476" y="4334933"/>
                  <a:pt x="0" y="4011457"/>
                  <a:pt x="0" y="3612430"/>
                </a:cubicBezTo>
                <a:lnTo>
                  <a:pt x="0" y="722503"/>
                </a:lnTo>
                <a:close/>
              </a:path>
            </a:pathLst>
          </a:custGeom>
          <a:solidFill>
            <a:srgbClr val="5B9BD5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264" tIns="459264" rIns="459264" bIns="459264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65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rPr>
              <a:t>Milestone 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F1535F-364D-4917-A531-581C0A60056F}"/>
              </a:ext>
            </a:extLst>
          </p:cNvPr>
          <p:cNvSpPr/>
          <p:nvPr/>
        </p:nvSpPr>
        <p:spPr>
          <a:xfrm rot="16200000" flipH="1">
            <a:off x="-941478" y="7268163"/>
            <a:ext cx="7376910" cy="191294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Enrolment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4B70A-D072-419C-B438-FAE1A1813F28}"/>
              </a:ext>
            </a:extLst>
          </p:cNvPr>
          <p:cNvSpPr/>
          <p:nvPr/>
        </p:nvSpPr>
        <p:spPr>
          <a:xfrm rot="16200000" flipH="1">
            <a:off x="18391818" y="7326139"/>
            <a:ext cx="7376910" cy="191294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Examination</a:t>
            </a: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5122" name="Picture 2" descr="Graduation Cap Cartoon High Res Stock Images | Shutterstock">
            <a:extLst>
              <a:ext uri="{FF2B5EF4-FFF2-40B4-BE49-F238E27FC236}">
                <a16:creationId xmlns:a16="http://schemas.microsoft.com/office/drawing/2014/main" id="{8781A62C-F781-46B6-B6E8-FAEB9E62E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591" y="2470298"/>
            <a:ext cx="4206416" cy="307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70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Organisational</a:t>
            </a:r>
            <a:r>
              <a:rPr lang="en-US" sz="6000" dirty="0"/>
              <a:t> Progress for HDR Students –</a:t>
            </a:r>
          </a:p>
          <a:p>
            <a:pPr algn="ctr"/>
            <a:r>
              <a:rPr lang="en-US" sz="6000" dirty="0"/>
              <a:t>Milestone Model for Progression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6ED3AF18-75C5-4D58-9818-15AEC260244B}"/>
              </a:ext>
            </a:extLst>
          </p:cNvPr>
          <p:cNvSpPr/>
          <p:nvPr/>
        </p:nvSpPr>
        <p:spPr>
          <a:xfrm>
            <a:off x="5340942" y="2805965"/>
            <a:ext cx="13817600" cy="10837334"/>
          </a:xfrm>
          <a:prstGeom prst="rightArrow">
            <a:avLst/>
          </a:prstGeom>
          <a:solidFill>
            <a:srgbClr val="5B9BD5">
              <a:tint val="4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7DCB7AD-AFBE-4BE5-901B-C9BF2AA7DAA6}"/>
              </a:ext>
            </a:extLst>
          </p:cNvPr>
          <p:cNvSpPr/>
          <p:nvPr/>
        </p:nvSpPr>
        <p:spPr>
          <a:xfrm>
            <a:off x="4224545" y="6057165"/>
            <a:ext cx="4876800" cy="4334933"/>
          </a:xfrm>
          <a:custGeom>
            <a:avLst/>
            <a:gdLst>
              <a:gd name="connsiteX0" fmla="*/ 0 w 4876800"/>
              <a:gd name="connsiteY0" fmla="*/ 722503 h 4334933"/>
              <a:gd name="connsiteX1" fmla="*/ 722503 w 4876800"/>
              <a:gd name="connsiteY1" fmla="*/ 0 h 4334933"/>
              <a:gd name="connsiteX2" fmla="*/ 4154297 w 4876800"/>
              <a:gd name="connsiteY2" fmla="*/ 0 h 4334933"/>
              <a:gd name="connsiteX3" fmla="*/ 4876800 w 4876800"/>
              <a:gd name="connsiteY3" fmla="*/ 722503 h 4334933"/>
              <a:gd name="connsiteX4" fmla="*/ 4876800 w 4876800"/>
              <a:gd name="connsiteY4" fmla="*/ 3612430 h 4334933"/>
              <a:gd name="connsiteX5" fmla="*/ 4154297 w 4876800"/>
              <a:gd name="connsiteY5" fmla="*/ 4334933 h 4334933"/>
              <a:gd name="connsiteX6" fmla="*/ 722503 w 4876800"/>
              <a:gd name="connsiteY6" fmla="*/ 4334933 h 4334933"/>
              <a:gd name="connsiteX7" fmla="*/ 0 w 4876800"/>
              <a:gd name="connsiteY7" fmla="*/ 3612430 h 4334933"/>
              <a:gd name="connsiteX8" fmla="*/ 0 w 4876800"/>
              <a:gd name="connsiteY8" fmla="*/ 72250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334933">
                <a:moveTo>
                  <a:pt x="0" y="722503"/>
                </a:moveTo>
                <a:cubicBezTo>
                  <a:pt x="0" y="323476"/>
                  <a:pt x="323476" y="0"/>
                  <a:pt x="722503" y="0"/>
                </a:cubicBezTo>
                <a:lnTo>
                  <a:pt x="4154297" y="0"/>
                </a:lnTo>
                <a:cubicBezTo>
                  <a:pt x="4553324" y="0"/>
                  <a:pt x="4876800" y="323476"/>
                  <a:pt x="4876800" y="722503"/>
                </a:cubicBezTo>
                <a:lnTo>
                  <a:pt x="4876800" y="3612430"/>
                </a:lnTo>
                <a:cubicBezTo>
                  <a:pt x="4876800" y="4011457"/>
                  <a:pt x="4553324" y="4334933"/>
                  <a:pt x="4154297" y="4334933"/>
                </a:cubicBezTo>
                <a:lnTo>
                  <a:pt x="722503" y="4334933"/>
                </a:lnTo>
                <a:cubicBezTo>
                  <a:pt x="323476" y="4334933"/>
                  <a:pt x="0" y="4011457"/>
                  <a:pt x="0" y="3612430"/>
                </a:cubicBezTo>
                <a:lnTo>
                  <a:pt x="0" y="722503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264" tIns="459264" rIns="459264" bIns="459264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650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Milestone 1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820995A-E8F7-4A86-A285-F0993843F76C}"/>
              </a:ext>
            </a:extLst>
          </p:cNvPr>
          <p:cNvSpPr/>
          <p:nvPr/>
        </p:nvSpPr>
        <p:spPr>
          <a:xfrm>
            <a:off x="9914144" y="6057165"/>
            <a:ext cx="4876800" cy="4334933"/>
          </a:xfrm>
          <a:custGeom>
            <a:avLst/>
            <a:gdLst>
              <a:gd name="connsiteX0" fmla="*/ 0 w 4876800"/>
              <a:gd name="connsiteY0" fmla="*/ 722503 h 4334933"/>
              <a:gd name="connsiteX1" fmla="*/ 722503 w 4876800"/>
              <a:gd name="connsiteY1" fmla="*/ 0 h 4334933"/>
              <a:gd name="connsiteX2" fmla="*/ 4154297 w 4876800"/>
              <a:gd name="connsiteY2" fmla="*/ 0 h 4334933"/>
              <a:gd name="connsiteX3" fmla="*/ 4876800 w 4876800"/>
              <a:gd name="connsiteY3" fmla="*/ 722503 h 4334933"/>
              <a:gd name="connsiteX4" fmla="*/ 4876800 w 4876800"/>
              <a:gd name="connsiteY4" fmla="*/ 3612430 h 4334933"/>
              <a:gd name="connsiteX5" fmla="*/ 4154297 w 4876800"/>
              <a:gd name="connsiteY5" fmla="*/ 4334933 h 4334933"/>
              <a:gd name="connsiteX6" fmla="*/ 722503 w 4876800"/>
              <a:gd name="connsiteY6" fmla="*/ 4334933 h 4334933"/>
              <a:gd name="connsiteX7" fmla="*/ 0 w 4876800"/>
              <a:gd name="connsiteY7" fmla="*/ 3612430 h 4334933"/>
              <a:gd name="connsiteX8" fmla="*/ 0 w 4876800"/>
              <a:gd name="connsiteY8" fmla="*/ 72250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334933">
                <a:moveTo>
                  <a:pt x="0" y="722503"/>
                </a:moveTo>
                <a:cubicBezTo>
                  <a:pt x="0" y="323476"/>
                  <a:pt x="323476" y="0"/>
                  <a:pt x="722503" y="0"/>
                </a:cubicBezTo>
                <a:lnTo>
                  <a:pt x="4154297" y="0"/>
                </a:lnTo>
                <a:cubicBezTo>
                  <a:pt x="4553324" y="0"/>
                  <a:pt x="4876800" y="323476"/>
                  <a:pt x="4876800" y="722503"/>
                </a:cubicBezTo>
                <a:lnTo>
                  <a:pt x="4876800" y="3612430"/>
                </a:lnTo>
                <a:cubicBezTo>
                  <a:pt x="4876800" y="4011457"/>
                  <a:pt x="4553324" y="4334933"/>
                  <a:pt x="4154297" y="4334933"/>
                </a:cubicBezTo>
                <a:lnTo>
                  <a:pt x="722503" y="4334933"/>
                </a:lnTo>
                <a:cubicBezTo>
                  <a:pt x="323476" y="4334933"/>
                  <a:pt x="0" y="4011457"/>
                  <a:pt x="0" y="3612430"/>
                </a:cubicBezTo>
                <a:lnTo>
                  <a:pt x="0" y="722503"/>
                </a:lnTo>
                <a:close/>
              </a:path>
            </a:pathLst>
          </a:custGeom>
          <a:solidFill>
            <a:srgbClr val="5B9BD5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264" tIns="459264" rIns="459264" bIns="459264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65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rPr>
              <a:t>Milestone 2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DFA3071-803C-4897-9956-D3F030B2D835}"/>
              </a:ext>
            </a:extLst>
          </p:cNvPr>
          <p:cNvSpPr/>
          <p:nvPr/>
        </p:nvSpPr>
        <p:spPr>
          <a:xfrm>
            <a:off x="15603745" y="6057165"/>
            <a:ext cx="4876800" cy="4334933"/>
          </a:xfrm>
          <a:custGeom>
            <a:avLst/>
            <a:gdLst>
              <a:gd name="connsiteX0" fmla="*/ 0 w 4876800"/>
              <a:gd name="connsiteY0" fmla="*/ 722503 h 4334933"/>
              <a:gd name="connsiteX1" fmla="*/ 722503 w 4876800"/>
              <a:gd name="connsiteY1" fmla="*/ 0 h 4334933"/>
              <a:gd name="connsiteX2" fmla="*/ 4154297 w 4876800"/>
              <a:gd name="connsiteY2" fmla="*/ 0 h 4334933"/>
              <a:gd name="connsiteX3" fmla="*/ 4876800 w 4876800"/>
              <a:gd name="connsiteY3" fmla="*/ 722503 h 4334933"/>
              <a:gd name="connsiteX4" fmla="*/ 4876800 w 4876800"/>
              <a:gd name="connsiteY4" fmla="*/ 3612430 h 4334933"/>
              <a:gd name="connsiteX5" fmla="*/ 4154297 w 4876800"/>
              <a:gd name="connsiteY5" fmla="*/ 4334933 h 4334933"/>
              <a:gd name="connsiteX6" fmla="*/ 722503 w 4876800"/>
              <a:gd name="connsiteY6" fmla="*/ 4334933 h 4334933"/>
              <a:gd name="connsiteX7" fmla="*/ 0 w 4876800"/>
              <a:gd name="connsiteY7" fmla="*/ 3612430 h 4334933"/>
              <a:gd name="connsiteX8" fmla="*/ 0 w 4876800"/>
              <a:gd name="connsiteY8" fmla="*/ 72250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334933">
                <a:moveTo>
                  <a:pt x="0" y="722503"/>
                </a:moveTo>
                <a:cubicBezTo>
                  <a:pt x="0" y="323476"/>
                  <a:pt x="323476" y="0"/>
                  <a:pt x="722503" y="0"/>
                </a:cubicBezTo>
                <a:lnTo>
                  <a:pt x="4154297" y="0"/>
                </a:lnTo>
                <a:cubicBezTo>
                  <a:pt x="4553324" y="0"/>
                  <a:pt x="4876800" y="323476"/>
                  <a:pt x="4876800" y="722503"/>
                </a:cubicBezTo>
                <a:lnTo>
                  <a:pt x="4876800" y="3612430"/>
                </a:lnTo>
                <a:cubicBezTo>
                  <a:pt x="4876800" y="4011457"/>
                  <a:pt x="4553324" y="4334933"/>
                  <a:pt x="4154297" y="4334933"/>
                </a:cubicBezTo>
                <a:lnTo>
                  <a:pt x="722503" y="4334933"/>
                </a:lnTo>
                <a:cubicBezTo>
                  <a:pt x="323476" y="4334933"/>
                  <a:pt x="0" y="4011457"/>
                  <a:pt x="0" y="3612430"/>
                </a:cubicBezTo>
                <a:lnTo>
                  <a:pt x="0" y="722503"/>
                </a:lnTo>
                <a:close/>
              </a:path>
            </a:pathLst>
          </a:custGeom>
          <a:solidFill>
            <a:srgbClr val="5B9BD5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264" tIns="459264" rIns="459264" bIns="459264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65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rPr>
              <a:t>Milestone 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F1535F-364D-4917-A531-581C0A60056F}"/>
              </a:ext>
            </a:extLst>
          </p:cNvPr>
          <p:cNvSpPr/>
          <p:nvPr/>
        </p:nvSpPr>
        <p:spPr>
          <a:xfrm rot="16200000" flipH="1">
            <a:off x="-941478" y="7268163"/>
            <a:ext cx="7376910" cy="191294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Enrolment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4B70A-D072-419C-B438-FAE1A1813F28}"/>
              </a:ext>
            </a:extLst>
          </p:cNvPr>
          <p:cNvSpPr/>
          <p:nvPr/>
        </p:nvSpPr>
        <p:spPr>
          <a:xfrm rot="16200000" flipH="1">
            <a:off x="18391818" y="7326139"/>
            <a:ext cx="7376910" cy="191294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Examination</a:t>
            </a: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5122" name="Picture 2" descr="Graduation Cap Cartoon High Res Stock Images | Shutterstock">
            <a:extLst>
              <a:ext uri="{FF2B5EF4-FFF2-40B4-BE49-F238E27FC236}">
                <a16:creationId xmlns:a16="http://schemas.microsoft.com/office/drawing/2014/main" id="{8781A62C-F781-46B6-B6E8-FAEB9E62E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5976" y="2590800"/>
            <a:ext cx="4994553" cy="365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9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M1 – Application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5F92B7F-D8E1-4CAB-BCA7-AD44215F2543}"/>
              </a:ext>
            </a:extLst>
          </p:cNvPr>
          <p:cNvSpPr txBox="1">
            <a:spLocks/>
          </p:cNvSpPr>
          <p:nvPr/>
        </p:nvSpPr>
        <p:spPr>
          <a:xfrm>
            <a:off x="469648" y="2669821"/>
            <a:ext cx="23687339" cy="102478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/>
            </a:lvl1pPr>
            <a:lvl2pPr marL="538163" lvl="1" indent="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400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pPr algn="ctr"/>
            <a:r>
              <a:rPr lang="en-US" dirty="0">
                <a:solidFill>
                  <a:srgbClr val="7030A0"/>
                </a:solidFill>
              </a:rPr>
              <a:t>Outcome is due to the GRS after 6 months FTE (Doctoral) and 3 months FTE (Masters). </a:t>
            </a:r>
          </a:p>
          <a:p>
            <a:r>
              <a:rPr lang="en-US" dirty="0"/>
              <a:t>Complete Milestone 1 Application Form </a:t>
            </a:r>
          </a:p>
          <a:p>
            <a:pPr lvl="1"/>
            <a:r>
              <a:rPr lang="en-US" dirty="0"/>
              <a:t>See </a:t>
            </a:r>
            <a:r>
              <a:rPr lang="en-AU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Milestones</a:t>
            </a:r>
            <a:r>
              <a:rPr lang="en-AU" dirty="0"/>
              <a:t> </a:t>
            </a:r>
            <a:r>
              <a:rPr lang="en-US" dirty="0"/>
              <a:t> </a:t>
            </a:r>
          </a:p>
          <a:p>
            <a:r>
              <a:rPr lang="en-US" dirty="0"/>
              <a:t>Field of Research </a:t>
            </a:r>
          </a:p>
          <a:p>
            <a:pPr lvl="1"/>
            <a:r>
              <a:rPr lang="en-US" dirty="0"/>
              <a:t>Select one </a:t>
            </a: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six digit </a:t>
            </a:r>
            <a:r>
              <a:rPr lang="en-US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</a:t>
            </a: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/>
              <a:t>that best defines the research thesis. </a:t>
            </a:r>
          </a:p>
          <a:p>
            <a:r>
              <a:rPr lang="en-US" dirty="0"/>
              <a:t>Apply for an ORCID (open researcher and contributor ID). </a:t>
            </a:r>
          </a:p>
          <a:p>
            <a:pPr lvl="1"/>
            <a:r>
              <a:rPr lang="en-US" dirty="0"/>
              <a:t>Register via the </a:t>
            </a:r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ORCID website </a:t>
            </a:r>
            <a:r>
              <a:rPr lang="en-AU" dirty="0"/>
              <a:t> </a:t>
            </a:r>
          </a:p>
          <a:p>
            <a:r>
              <a:rPr lang="en-US" dirty="0"/>
              <a:t>Complete the </a:t>
            </a:r>
            <a:r>
              <a:rPr lang="en-AU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Research Initiation Guide </a:t>
            </a:r>
            <a:endParaRPr lang="en-AU" dirty="0"/>
          </a:p>
          <a:p>
            <a:r>
              <a:rPr lang="en-US" dirty="0"/>
              <a:t>Complete the Research Integrity training (on Blackboard)</a:t>
            </a:r>
          </a:p>
          <a:p>
            <a:r>
              <a:rPr lang="en-US" dirty="0"/>
              <a:t>Complete a </a:t>
            </a:r>
            <a:r>
              <a:rPr lang="en-US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Research Data Management Plan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See Library </a:t>
            </a:r>
            <a:r>
              <a:rPr lang="en-US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RDM Libguide</a:t>
            </a:r>
            <a:endParaRPr lang="en-US" dirty="0"/>
          </a:p>
          <a:p>
            <a:r>
              <a:rPr lang="en-AU" dirty="0"/>
              <a:t>Students normally only have ethics approved after M1 is approved. </a:t>
            </a:r>
          </a:p>
          <a:p>
            <a:pPr lvl="1"/>
            <a:r>
              <a:rPr lang="en-AU" dirty="0"/>
              <a:t>The Principal supervisor may already have ethics approval, but it MUST cover the proposal. </a:t>
            </a:r>
          </a:p>
          <a:p>
            <a:pPr lvl="1"/>
            <a:r>
              <a:rPr lang="en-AU" dirty="0"/>
              <a:t>The Supervisor is responsible for this governance. 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AFC66F-3861-41DB-9546-002CCBE284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57934" y="7163036"/>
            <a:ext cx="9986513" cy="3064645"/>
          </a:xfrm>
          <a:prstGeom prst="rect">
            <a:avLst/>
          </a:prstGeom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554E4844-5B12-41B7-99DE-3317C668C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387" y="3677852"/>
            <a:ext cx="5940152" cy="312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78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Milestone 1 – Research Proposal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5F92B7F-D8E1-4CAB-BCA7-AD44215F2543}"/>
              </a:ext>
            </a:extLst>
          </p:cNvPr>
          <p:cNvSpPr txBox="1">
            <a:spLocks/>
          </p:cNvSpPr>
          <p:nvPr/>
        </p:nvSpPr>
        <p:spPr>
          <a:xfrm>
            <a:off x="1514473" y="3209285"/>
            <a:ext cx="22032913" cy="9296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4600" dirty="0">
                <a:solidFill>
                  <a:schemeClr val="tx2"/>
                </a:solidFill>
              </a:rPr>
              <a:t>Masters x 5 pages; Doctoral x 10 pages for (not including references &amp; appendices)</a:t>
            </a:r>
          </a:p>
          <a:p>
            <a:endParaRPr lang="en-AU" sz="4600" dirty="0">
              <a:solidFill>
                <a:schemeClr val="tx2"/>
              </a:solidFill>
            </a:endParaRPr>
          </a:p>
          <a:p>
            <a:pPr lvl="1"/>
            <a:r>
              <a:rPr lang="en-AU" sz="4000" dirty="0">
                <a:solidFill>
                  <a:schemeClr val="tx2"/>
                </a:solidFill>
              </a:rPr>
              <a:t>Title and Abstract </a:t>
            </a:r>
          </a:p>
          <a:p>
            <a:pPr lvl="1"/>
            <a:r>
              <a:rPr lang="en-AU" sz="4000" dirty="0">
                <a:solidFill>
                  <a:schemeClr val="tx2"/>
                </a:solidFill>
              </a:rPr>
              <a:t>Background, which situates the project in the scholarship. </a:t>
            </a:r>
          </a:p>
          <a:p>
            <a:pPr lvl="1"/>
            <a:r>
              <a:rPr lang="en-AU" sz="4000" dirty="0">
                <a:solidFill>
                  <a:schemeClr val="tx2"/>
                </a:solidFill>
              </a:rPr>
              <a:t>Detailed description of methodology and methods </a:t>
            </a:r>
          </a:p>
          <a:p>
            <a:pPr lvl="1"/>
            <a:r>
              <a:rPr lang="en-AU" sz="4000" dirty="0">
                <a:solidFill>
                  <a:schemeClr val="tx2"/>
                </a:solidFill>
              </a:rPr>
              <a:t>Detailed project timeline – recommend a monthly Gantt chart</a:t>
            </a:r>
          </a:p>
          <a:p>
            <a:pPr lvl="1"/>
            <a:r>
              <a:rPr lang="en-AU" sz="4000" dirty="0">
                <a:solidFill>
                  <a:schemeClr val="tx2"/>
                </a:solidFill>
              </a:rPr>
              <a:t>Full budget – including, but not restricted to, how the project will use the Research Support Fund allocation (Reimbursable items).</a:t>
            </a:r>
          </a:p>
          <a:p>
            <a:pPr lvl="1"/>
            <a:endParaRPr lang="en-AU" sz="4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AU" sz="4600" dirty="0">
                <a:solidFill>
                  <a:schemeClr val="tx2"/>
                </a:solidFill>
              </a:rPr>
              <a:t>Expected Publication Standard  - well edited</a:t>
            </a:r>
          </a:p>
          <a:p>
            <a:pPr marL="0" indent="0">
              <a:buNone/>
            </a:pPr>
            <a:endParaRPr lang="en-AU" sz="46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AU" sz="4600" dirty="0">
                <a:solidFill>
                  <a:schemeClr val="tx2"/>
                </a:solidFill>
              </a:rPr>
              <a:t>Uploaded to Turnitin (‘Originality Checking’ link in Research Integrity training on Blackboard)</a:t>
            </a:r>
          </a:p>
        </p:txBody>
      </p:sp>
    </p:spTree>
    <p:extLst>
      <p:ext uri="{BB962C8B-B14F-4D97-AF65-F5344CB8AC3E}">
        <p14:creationId xmlns:p14="http://schemas.microsoft.com/office/powerpoint/2010/main" val="3533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Acknowledgement of Country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Acknowledgement of Country : ABC iview">
            <a:extLst>
              <a:ext uri="{FF2B5EF4-FFF2-40B4-BE49-F238E27FC236}">
                <a16:creationId xmlns:a16="http://schemas.microsoft.com/office/drawing/2014/main" id="{B940DF75-94D0-41E2-8458-9E1253E5A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991" y="2971800"/>
            <a:ext cx="16503996" cy="928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85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Available facilities/resources for undertaking the research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5F92B7F-D8E1-4CAB-BCA7-AD44215F2543}"/>
              </a:ext>
            </a:extLst>
          </p:cNvPr>
          <p:cNvSpPr txBox="1">
            <a:spLocks/>
          </p:cNvSpPr>
          <p:nvPr/>
        </p:nvSpPr>
        <p:spPr>
          <a:xfrm>
            <a:off x="1068387" y="2858573"/>
            <a:ext cx="22032913" cy="105446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4400" dirty="0">
                <a:hlinkClick r:id="rId4"/>
              </a:rPr>
              <a:t>Essential Facilities </a:t>
            </a:r>
            <a:r>
              <a:rPr lang="en-AU" sz="4400" dirty="0">
                <a:solidFill>
                  <a:schemeClr val="tx2"/>
                </a:solidFill>
              </a:rPr>
              <a:t>– for links to </a:t>
            </a:r>
            <a:r>
              <a:rPr lang="en-AU" sz="4400" i="1" dirty="0">
                <a:solidFill>
                  <a:schemeClr val="tx2"/>
                </a:solidFill>
              </a:rPr>
              <a:t>Guidelines for Essential Facilities</a:t>
            </a:r>
            <a:r>
              <a:rPr lang="en-AU" sz="4400" dirty="0">
                <a:solidFill>
                  <a:schemeClr val="tx2"/>
                </a:solidFill>
              </a:rPr>
              <a:t>; and </a:t>
            </a:r>
            <a:r>
              <a:rPr lang="en-AU" sz="4400" i="1" dirty="0">
                <a:solidFill>
                  <a:schemeClr val="tx2"/>
                </a:solidFill>
              </a:rPr>
              <a:t>Research Support Fund </a:t>
            </a:r>
          </a:p>
          <a:p>
            <a:pPr marL="0" indent="0">
              <a:buNone/>
            </a:pPr>
            <a:endParaRPr lang="en-AU" sz="4400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AU" sz="4400" dirty="0">
                <a:solidFill>
                  <a:schemeClr val="tx2"/>
                </a:solidFill>
              </a:rPr>
              <a:t>Reimbursement List</a:t>
            </a:r>
          </a:p>
          <a:p>
            <a:pPr marL="457200" lvl="1" indent="0">
              <a:buNone/>
            </a:pPr>
            <a:r>
              <a:rPr lang="en-AU" sz="4000" dirty="0">
                <a:solidFill>
                  <a:schemeClr val="tx2"/>
                </a:solidFill>
              </a:rPr>
              <a:t>High cost courses Doctoral up to $ $3,325 at M1 &amp; M2</a:t>
            </a:r>
          </a:p>
          <a:p>
            <a:pPr marL="457200" lvl="1" indent="0">
              <a:buNone/>
            </a:pPr>
            <a:r>
              <a:rPr lang="en-AU" sz="4000" dirty="0">
                <a:solidFill>
                  <a:schemeClr val="tx2"/>
                </a:solidFill>
              </a:rPr>
              <a:t>Low cost courses Doctoral up to $ 2,450 at M1 &amp; M2; </a:t>
            </a:r>
          </a:p>
          <a:p>
            <a:pPr marL="457200" lvl="1" indent="0">
              <a:buNone/>
            </a:pPr>
            <a:r>
              <a:rPr lang="en-AU" sz="4000" dirty="0">
                <a:solidFill>
                  <a:schemeClr val="tx2"/>
                </a:solidFill>
              </a:rPr>
              <a:t>Masters up to half above as relevant </a:t>
            </a:r>
          </a:p>
          <a:p>
            <a:pPr marL="0" indent="0">
              <a:buNone/>
            </a:pPr>
            <a:endParaRPr lang="en-AU" sz="4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AU" sz="4400" dirty="0">
                <a:solidFill>
                  <a:schemeClr val="tx2"/>
                </a:solidFill>
              </a:rPr>
              <a:t>Eligible Expenses include;</a:t>
            </a:r>
          </a:p>
          <a:p>
            <a:pPr marL="457200" lvl="1" indent="0">
              <a:buNone/>
            </a:pPr>
            <a:r>
              <a:rPr lang="en-AU" sz="4000" dirty="0">
                <a:solidFill>
                  <a:schemeClr val="tx2"/>
                </a:solidFill>
              </a:rPr>
              <a:t>Research related travel</a:t>
            </a:r>
          </a:p>
          <a:p>
            <a:pPr marL="457200" lvl="1" indent="0">
              <a:buNone/>
            </a:pPr>
            <a:r>
              <a:rPr lang="en-AU" sz="4000" dirty="0">
                <a:solidFill>
                  <a:schemeClr val="tx2"/>
                </a:solidFill>
              </a:rPr>
              <a:t>Books/texts</a:t>
            </a:r>
          </a:p>
          <a:p>
            <a:pPr marL="457200" lvl="1" indent="0">
              <a:buNone/>
            </a:pPr>
            <a:r>
              <a:rPr lang="en-AU" sz="4000" dirty="0">
                <a:solidFill>
                  <a:schemeClr val="tx2"/>
                </a:solidFill>
              </a:rPr>
              <a:t>Thesis production</a:t>
            </a:r>
          </a:p>
          <a:p>
            <a:pPr marL="457200" lvl="1" indent="0">
              <a:buNone/>
            </a:pPr>
            <a:r>
              <a:rPr lang="en-AU" sz="4000" dirty="0">
                <a:solidFill>
                  <a:schemeClr val="tx2"/>
                </a:solidFill>
              </a:rPr>
              <a:t>Research participant costs</a:t>
            </a:r>
          </a:p>
          <a:p>
            <a:pPr marL="457200" lvl="1" indent="0">
              <a:buNone/>
            </a:pPr>
            <a:r>
              <a:rPr lang="en-AU" sz="4000" dirty="0">
                <a:solidFill>
                  <a:schemeClr val="tx2"/>
                </a:solidFill>
              </a:rPr>
              <a:t>Publication costs</a:t>
            </a:r>
          </a:p>
          <a:p>
            <a:pPr marL="457200" lvl="1" indent="0">
              <a:buNone/>
            </a:pPr>
            <a:r>
              <a:rPr lang="en-AU" sz="4000" dirty="0">
                <a:solidFill>
                  <a:schemeClr val="tx2"/>
                </a:solidFill>
              </a:rPr>
              <a:t>Creative production costs</a:t>
            </a:r>
          </a:p>
          <a:p>
            <a:pPr lvl="1"/>
            <a:endParaRPr lang="en-AU" sz="36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AU" sz="4400" dirty="0">
                <a:solidFill>
                  <a:schemeClr val="tx2"/>
                </a:solidFill>
              </a:rPr>
              <a:t>Students must use Concur to claim reimbursements.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3D1939-5035-4662-AB5A-820585742E95}"/>
              </a:ext>
            </a:extLst>
          </p:cNvPr>
          <p:cNvSpPr txBox="1"/>
          <p:nvPr/>
        </p:nvSpPr>
        <p:spPr>
          <a:xfrm>
            <a:off x="16743322" y="7162800"/>
            <a:ext cx="514621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u="sng" dirty="0">
                <a:solidFill>
                  <a:schemeClr val="tx2"/>
                </a:solidFill>
              </a:rPr>
              <a:t>Schools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4000" dirty="0">
                <a:solidFill>
                  <a:schemeClr val="tx2"/>
                </a:solidFill>
              </a:rPr>
              <a:t>Computer / printer/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4000" dirty="0">
                <a:solidFill>
                  <a:schemeClr val="tx2"/>
                </a:solidFill>
              </a:rPr>
              <a:t>basic software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4000" dirty="0">
                <a:solidFill>
                  <a:schemeClr val="tx2"/>
                </a:solidFill>
              </a:rPr>
              <a:t>Desk/Chair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4000" dirty="0">
                <a:solidFill>
                  <a:schemeClr val="tx2"/>
                </a:solidFill>
              </a:rPr>
              <a:t>Access to facilities</a:t>
            </a:r>
          </a:p>
          <a:p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8815E2-4DB2-4943-89F9-19253360EF71}"/>
              </a:ext>
            </a:extLst>
          </p:cNvPr>
          <p:cNvSpPr txBox="1"/>
          <p:nvPr/>
        </p:nvSpPr>
        <p:spPr>
          <a:xfrm rot="-1440000">
            <a:off x="859777" y="8987742"/>
            <a:ext cx="9169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dirty="0">
                <a:solidFill>
                  <a:srgbClr val="FF0000"/>
                </a:solidFill>
              </a:rPr>
              <a:t>Currently Under Review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693C3A-7809-4FFE-9295-9562865D1228}"/>
              </a:ext>
            </a:extLst>
          </p:cNvPr>
          <p:cNvSpPr txBox="1"/>
          <p:nvPr/>
        </p:nvSpPr>
        <p:spPr>
          <a:xfrm rot="20160000">
            <a:off x="5547048" y="4683514"/>
            <a:ext cx="9169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dirty="0">
                <a:solidFill>
                  <a:srgbClr val="FF0000"/>
                </a:solidFill>
              </a:rPr>
              <a:t>Currently Under Review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Available facilities/resources for undertaking the research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5F92B7F-D8E1-4CAB-BCA7-AD44215F2543}"/>
              </a:ext>
            </a:extLst>
          </p:cNvPr>
          <p:cNvSpPr txBox="1">
            <a:spLocks/>
          </p:cNvSpPr>
          <p:nvPr/>
        </p:nvSpPr>
        <p:spPr>
          <a:xfrm>
            <a:off x="1068387" y="2858573"/>
            <a:ext cx="22032913" cy="105446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4400" dirty="0">
                <a:solidFill>
                  <a:srgbClr val="FF0000"/>
                </a:solidFill>
              </a:rPr>
              <a:t>Engagement grant – new in 2022</a:t>
            </a:r>
          </a:p>
          <a:p>
            <a:pPr marL="0" indent="0">
              <a:buNone/>
            </a:pPr>
            <a:endParaRPr lang="en-AU" sz="4400" dirty="0">
              <a:solidFill>
                <a:schemeClr val="tx2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AU" sz="3600" b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Rationale: </a:t>
            </a:r>
            <a:endParaRPr lang="en-AU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AU" sz="36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rationale for this is that it can be used to Support Doctoral Candidates for engagement activities that include: </a:t>
            </a:r>
            <a:endParaRPr lang="en-AU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AU" sz="36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AU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en-US" sz="32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Fieldwork trips, </a:t>
            </a:r>
            <a:endParaRPr lang="en-AU" sz="3200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en-US" sz="32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Internships (travel and supports) - ONLY for RTP eligible Internships.   </a:t>
            </a:r>
            <a:endParaRPr lang="en-AU" sz="3200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en-US" sz="32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Registration for dissemination of research outputs. </a:t>
            </a:r>
            <a:endParaRPr lang="en-AU" sz="3200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en-US" sz="32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Travel to research laboratories / conference as per the former mobility program. </a:t>
            </a:r>
            <a:endParaRPr lang="en-AU" sz="3200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AU" sz="4400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050AE7-0811-4908-8B62-784738ED8875}"/>
              </a:ext>
            </a:extLst>
          </p:cNvPr>
          <p:cNvSpPr txBox="1"/>
          <p:nvPr/>
        </p:nvSpPr>
        <p:spPr>
          <a:xfrm>
            <a:off x="1250248" y="9753600"/>
            <a:ext cx="176489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/>
              <a:t>The Fieldwork must be approved and supported in the Candidacy document.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/>
              <a:t>The Internship must be approved and supported in the first 1.5 years enrolment.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/>
              <a:t>The mobility must be identified/ planned in M#2 and taken prior to M#3 due date. </a:t>
            </a:r>
          </a:p>
        </p:txBody>
      </p:sp>
    </p:spTree>
    <p:extLst>
      <p:ext uri="{BB962C8B-B14F-4D97-AF65-F5344CB8AC3E}">
        <p14:creationId xmlns:p14="http://schemas.microsoft.com/office/powerpoint/2010/main" val="241899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Milestone 1 – Oral Presentation (6 months)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5F92B7F-D8E1-4CAB-BCA7-AD44215F2543}"/>
              </a:ext>
            </a:extLst>
          </p:cNvPr>
          <p:cNvSpPr txBox="1">
            <a:spLocks/>
          </p:cNvSpPr>
          <p:nvPr/>
        </p:nvSpPr>
        <p:spPr>
          <a:xfrm>
            <a:off x="1514474" y="3209285"/>
            <a:ext cx="14946314" cy="9296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4400" dirty="0">
                <a:solidFill>
                  <a:schemeClr val="tx2"/>
                </a:solidFill>
              </a:rPr>
              <a:t>Formal presentation to the School</a:t>
            </a:r>
          </a:p>
          <a:p>
            <a:pPr lvl="1"/>
            <a:r>
              <a:rPr lang="en-AU" sz="4000" dirty="0">
                <a:solidFill>
                  <a:schemeClr val="tx2"/>
                </a:solidFill>
              </a:rPr>
              <a:t>Background</a:t>
            </a:r>
          </a:p>
          <a:p>
            <a:pPr lvl="1"/>
            <a:r>
              <a:rPr lang="en-AU" sz="4000" dirty="0">
                <a:solidFill>
                  <a:schemeClr val="tx2"/>
                </a:solidFill>
              </a:rPr>
              <a:t>Research Question and Protocol</a:t>
            </a:r>
          </a:p>
          <a:p>
            <a:pPr lvl="1"/>
            <a:r>
              <a:rPr lang="en-AU" sz="4000" dirty="0">
                <a:solidFill>
                  <a:schemeClr val="tx2"/>
                </a:solidFill>
              </a:rPr>
              <a:t>Address Feasibility / Budget etc</a:t>
            </a:r>
            <a:br>
              <a:rPr lang="en-AU" sz="4000" dirty="0">
                <a:solidFill>
                  <a:schemeClr val="tx2"/>
                </a:solidFill>
              </a:rPr>
            </a:br>
            <a:endParaRPr lang="en-AU" sz="4000" dirty="0">
              <a:solidFill>
                <a:schemeClr val="tx2"/>
              </a:solidFill>
            </a:endParaRPr>
          </a:p>
          <a:p>
            <a:r>
              <a:rPr lang="en-US" sz="4400" dirty="0">
                <a:solidFill>
                  <a:schemeClr val="tx2"/>
                </a:solidFill>
              </a:rPr>
              <a:t>Supervisors and reviewers attend </a:t>
            </a:r>
            <a:br>
              <a:rPr lang="en-US" sz="4400" dirty="0">
                <a:solidFill>
                  <a:schemeClr val="tx2"/>
                </a:solidFill>
              </a:rPr>
            </a:br>
            <a:endParaRPr lang="en-US" sz="4400" dirty="0">
              <a:solidFill>
                <a:schemeClr val="tx2"/>
              </a:solidFill>
            </a:endParaRPr>
          </a:p>
          <a:p>
            <a:r>
              <a:rPr lang="en-US" sz="4400" dirty="0">
                <a:solidFill>
                  <a:schemeClr val="tx2"/>
                </a:solidFill>
              </a:rPr>
              <a:t>You will receive feedback, revision may be required</a:t>
            </a:r>
            <a:br>
              <a:rPr lang="en-US" sz="4400" dirty="0">
                <a:solidFill>
                  <a:schemeClr val="tx2"/>
                </a:solidFill>
              </a:rPr>
            </a:br>
            <a:endParaRPr lang="en-US" sz="4400" dirty="0">
              <a:solidFill>
                <a:schemeClr val="tx2"/>
              </a:solidFill>
            </a:endParaRPr>
          </a:p>
          <a:p>
            <a:r>
              <a:rPr lang="en-US" sz="4400" dirty="0">
                <a:solidFill>
                  <a:schemeClr val="tx2"/>
                </a:solidFill>
              </a:rPr>
              <a:t>Your Supervisor will advise DGR when changes have been made</a:t>
            </a:r>
            <a:br>
              <a:rPr lang="en-US" sz="4400" dirty="0">
                <a:solidFill>
                  <a:schemeClr val="tx2"/>
                </a:solidFill>
              </a:rPr>
            </a:br>
            <a:r>
              <a:rPr lang="en-US" sz="4400" dirty="0">
                <a:solidFill>
                  <a:schemeClr val="tx2"/>
                </a:solidFill>
              </a:rPr>
              <a:t> </a:t>
            </a:r>
          </a:p>
          <a:p>
            <a:r>
              <a:rPr lang="en-US" sz="4400" dirty="0">
                <a:solidFill>
                  <a:schemeClr val="tx2"/>
                </a:solidFill>
              </a:rPr>
              <a:t>The GRS will advise when your M1 has been approved</a:t>
            </a:r>
          </a:p>
          <a:p>
            <a:endParaRPr lang="en-AU" sz="4400" dirty="0">
              <a:solidFill>
                <a:schemeClr val="tx2"/>
              </a:solidFill>
            </a:endParaRPr>
          </a:p>
        </p:txBody>
      </p:sp>
      <p:pic>
        <p:nvPicPr>
          <p:cNvPr id="8194" name="Picture 2" descr="The most important rule for visual presentations is to keep slides simple |  Blog">
            <a:extLst>
              <a:ext uri="{FF2B5EF4-FFF2-40B4-BE49-F238E27FC236}">
                <a16:creationId xmlns:a16="http://schemas.microsoft.com/office/drawing/2014/main" id="{01189D01-DAB1-4116-9DCB-9340D1564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787" y="2786130"/>
            <a:ext cx="816131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55857D-109F-46B2-B9C7-1BC054BC32B7}"/>
              </a:ext>
            </a:extLst>
          </p:cNvPr>
          <p:cNvSpPr txBox="1"/>
          <p:nvPr/>
        </p:nvSpPr>
        <p:spPr>
          <a:xfrm>
            <a:off x="18213387" y="8686800"/>
            <a:ext cx="541603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>
                <a:solidFill>
                  <a:srgbClr val="002060"/>
                </a:solidFill>
              </a:rPr>
              <a:t>Tip</a:t>
            </a:r>
          </a:p>
          <a:p>
            <a:pPr algn="ctr"/>
            <a:r>
              <a:rPr lang="en-AU" dirty="0">
                <a:solidFill>
                  <a:srgbClr val="002060"/>
                </a:solidFill>
              </a:rPr>
              <a:t>Apply for ethics after</a:t>
            </a:r>
            <a:br>
              <a:rPr lang="en-AU" dirty="0">
                <a:solidFill>
                  <a:srgbClr val="002060"/>
                </a:solidFill>
              </a:rPr>
            </a:br>
            <a:r>
              <a:rPr lang="en-AU" dirty="0">
                <a:solidFill>
                  <a:srgbClr val="002060"/>
                </a:solidFill>
              </a:rPr>
              <a:t> M1 is approved and </a:t>
            </a:r>
            <a:br>
              <a:rPr lang="en-AU" dirty="0">
                <a:solidFill>
                  <a:srgbClr val="002060"/>
                </a:solidFill>
              </a:rPr>
            </a:br>
            <a:r>
              <a:rPr lang="en-AU" dirty="0">
                <a:solidFill>
                  <a:srgbClr val="002060"/>
                </a:solidFill>
              </a:rPr>
              <a:t>finalised </a:t>
            </a:r>
          </a:p>
        </p:txBody>
      </p:sp>
    </p:spTree>
    <p:extLst>
      <p:ext uri="{BB962C8B-B14F-4D97-AF65-F5344CB8AC3E}">
        <p14:creationId xmlns:p14="http://schemas.microsoft.com/office/powerpoint/2010/main" val="1828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Organisational</a:t>
            </a:r>
            <a:r>
              <a:rPr lang="en-US" sz="6000" dirty="0"/>
              <a:t> Progress for HDR Students –</a:t>
            </a:r>
          </a:p>
          <a:p>
            <a:pPr algn="ctr"/>
            <a:r>
              <a:rPr lang="en-US" sz="6000" dirty="0"/>
              <a:t>Milestone Model for Progression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6ED3AF18-75C5-4D58-9818-15AEC260244B}"/>
              </a:ext>
            </a:extLst>
          </p:cNvPr>
          <p:cNvSpPr/>
          <p:nvPr/>
        </p:nvSpPr>
        <p:spPr>
          <a:xfrm>
            <a:off x="5340942" y="2805965"/>
            <a:ext cx="13817600" cy="10837334"/>
          </a:xfrm>
          <a:prstGeom prst="rightArrow">
            <a:avLst/>
          </a:prstGeom>
          <a:solidFill>
            <a:srgbClr val="5B9BD5">
              <a:tint val="4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7DCB7AD-AFBE-4BE5-901B-C9BF2AA7DAA6}"/>
              </a:ext>
            </a:extLst>
          </p:cNvPr>
          <p:cNvSpPr/>
          <p:nvPr/>
        </p:nvSpPr>
        <p:spPr>
          <a:xfrm>
            <a:off x="4224545" y="6057165"/>
            <a:ext cx="4876800" cy="4334933"/>
          </a:xfrm>
          <a:custGeom>
            <a:avLst/>
            <a:gdLst>
              <a:gd name="connsiteX0" fmla="*/ 0 w 4876800"/>
              <a:gd name="connsiteY0" fmla="*/ 722503 h 4334933"/>
              <a:gd name="connsiteX1" fmla="*/ 722503 w 4876800"/>
              <a:gd name="connsiteY1" fmla="*/ 0 h 4334933"/>
              <a:gd name="connsiteX2" fmla="*/ 4154297 w 4876800"/>
              <a:gd name="connsiteY2" fmla="*/ 0 h 4334933"/>
              <a:gd name="connsiteX3" fmla="*/ 4876800 w 4876800"/>
              <a:gd name="connsiteY3" fmla="*/ 722503 h 4334933"/>
              <a:gd name="connsiteX4" fmla="*/ 4876800 w 4876800"/>
              <a:gd name="connsiteY4" fmla="*/ 3612430 h 4334933"/>
              <a:gd name="connsiteX5" fmla="*/ 4154297 w 4876800"/>
              <a:gd name="connsiteY5" fmla="*/ 4334933 h 4334933"/>
              <a:gd name="connsiteX6" fmla="*/ 722503 w 4876800"/>
              <a:gd name="connsiteY6" fmla="*/ 4334933 h 4334933"/>
              <a:gd name="connsiteX7" fmla="*/ 0 w 4876800"/>
              <a:gd name="connsiteY7" fmla="*/ 3612430 h 4334933"/>
              <a:gd name="connsiteX8" fmla="*/ 0 w 4876800"/>
              <a:gd name="connsiteY8" fmla="*/ 72250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334933">
                <a:moveTo>
                  <a:pt x="0" y="722503"/>
                </a:moveTo>
                <a:cubicBezTo>
                  <a:pt x="0" y="323476"/>
                  <a:pt x="323476" y="0"/>
                  <a:pt x="722503" y="0"/>
                </a:cubicBezTo>
                <a:lnTo>
                  <a:pt x="4154297" y="0"/>
                </a:lnTo>
                <a:cubicBezTo>
                  <a:pt x="4553324" y="0"/>
                  <a:pt x="4876800" y="323476"/>
                  <a:pt x="4876800" y="722503"/>
                </a:cubicBezTo>
                <a:lnTo>
                  <a:pt x="4876800" y="3612430"/>
                </a:lnTo>
                <a:cubicBezTo>
                  <a:pt x="4876800" y="4011457"/>
                  <a:pt x="4553324" y="4334933"/>
                  <a:pt x="4154297" y="4334933"/>
                </a:cubicBezTo>
                <a:lnTo>
                  <a:pt x="722503" y="4334933"/>
                </a:lnTo>
                <a:cubicBezTo>
                  <a:pt x="323476" y="4334933"/>
                  <a:pt x="0" y="4011457"/>
                  <a:pt x="0" y="3612430"/>
                </a:cubicBezTo>
                <a:lnTo>
                  <a:pt x="0" y="722503"/>
                </a:lnTo>
                <a:close/>
              </a:path>
            </a:pathLst>
          </a:custGeom>
          <a:solidFill>
            <a:srgbClr val="5B9BD5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264" tIns="459264" rIns="459264" bIns="459264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65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rPr>
              <a:t>Milestone 1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820995A-E8F7-4A86-A285-F0993843F76C}"/>
              </a:ext>
            </a:extLst>
          </p:cNvPr>
          <p:cNvSpPr/>
          <p:nvPr/>
        </p:nvSpPr>
        <p:spPr>
          <a:xfrm>
            <a:off x="9914144" y="6057165"/>
            <a:ext cx="4876800" cy="4334933"/>
          </a:xfrm>
          <a:custGeom>
            <a:avLst/>
            <a:gdLst>
              <a:gd name="connsiteX0" fmla="*/ 0 w 4876800"/>
              <a:gd name="connsiteY0" fmla="*/ 722503 h 4334933"/>
              <a:gd name="connsiteX1" fmla="*/ 722503 w 4876800"/>
              <a:gd name="connsiteY1" fmla="*/ 0 h 4334933"/>
              <a:gd name="connsiteX2" fmla="*/ 4154297 w 4876800"/>
              <a:gd name="connsiteY2" fmla="*/ 0 h 4334933"/>
              <a:gd name="connsiteX3" fmla="*/ 4876800 w 4876800"/>
              <a:gd name="connsiteY3" fmla="*/ 722503 h 4334933"/>
              <a:gd name="connsiteX4" fmla="*/ 4876800 w 4876800"/>
              <a:gd name="connsiteY4" fmla="*/ 3612430 h 4334933"/>
              <a:gd name="connsiteX5" fmla="*/ 4154297 w 4876800"/>
              <a:gd name="connsiteY5" fmla="*/ 4334933 h 4334933"/>
              <a:gd name="connsiteX6" fmla="*/ 722503 w 4876800"/>
              <a:gd name="connsiteY6" fmla="*/ 4334933 h 4334933"/>
              <a:gd name="connsiteX7" fmla="*/ 0 w 4876800"/>
              <a:gd name="connsiteY7" fmla="*/ 3612430 h 4334933"/>
              <a:gd name="connsiteX8" fmla="*/ 0 w 4876800"/>
              <a:gd name="connsiteY8" fmla="*/ 72250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334933">
                <a:moveTo>
                  <a:pt x="0" y="722503"/>
                </a:moveTo>
                <a:cubicBezTo>
                  <a:pt x="0" y="323476"/>
                  <a:pt x="323476" y="0"/>
                  <a:pt x="722503" y="0"/>
                </a:cubicBezTo>
                <a:lnTo>
                  <a:pt x="4154297" y="0"/>
                </a:lnTo>
                <a:cubicBezTo>
                  <a:pt x="4553324" y="0"/>
                  <a:pt x="4876800" y="323476"/>
                  <a:pt x="4876800" y="722503"/>
                </a:cubicBezTo>
                <a:lnTo>
                  <a:pt x="4876800" y="3612430"/>
                </a:lnTo>
                <a:cubicBezTo>
                  <a:pt x="4876800" y="4011457"/>
                  <a:pt x="4553324" y="4334933"/>
                  <a:pt x="4154297" y="4334933"/>
                </a:cubicBezTo>
                <a:lnTo>
                  <a:pt x="722503" y="4334933"/>
                </a:lnTo>
                <a:cubicBezTo>
                  <a:pt x="323476" y="4334933"/>
                  <a:pt x="0" y="4011457"/>
                  <a:pt x="0" y="3612430"/>
                </a:cubicBezTo>
                <a:lnTo>
                  <a:pt x="0" y="722503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264" tIns="459264" rIns="459264" bIns="459264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65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rPr>
              <a:t>Milestone 2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DFA3071-803C-4897-9956-D3F030B2D835}"/>
              </a:ext>
            </a:extLst>
          </p:cNvPr>
          <p:cNvSpPr/>
          <p:nvPr/>
        </p:nvSpPr>
        <p:spPr>
          <a:xfrm>
            <a:off x="15603745" y="6057165"/>
            <a:ext cx="4876800" cy="4334933"/>
          </a:xfrm>
          <a:custGeom>
            <a:avLst/>
            <a:gdLst>
              <a:gd name="connsiteX0" fmla="*/ 0 w 4876800"/>
              <a:gd name="connsiteY0" fmla="*/ 722503 h 4334933"/>
              <a:gd name="connsiteX1" fmla="*/ 722503 w 4876800"/>
              <a:gd name="connsiteY1" fmla="*/ 0 h 4334933"/>
              <a:gd name="connsiteX2" fmla="*/ 4154297 w 4876800"/>
              <a:gd name="connsiteY2" fmla="*/ 0 h 4334933"/>
              <a:gd name="connsiteX3" fmla="*/ 4876800 w 4876800"/>
              <a:gd name="connsiteY3" fmla="*/ 722503 h 4334933"/>
              <a:gd name="connsiteX4" fmla="*/ 4876800 w 4876800"/>
              <a:gd name="connsiteY4" fmla="*/ 3612430 h 4334933"/>
              <a:gd name="connsiteX5" fmla="*/ 4154297 w 4876800"/>
              <a:gd name="connsiteY5" fmla="*/ 4334933 h 4334933"/>
              <a:gd name="connsiteX6" fmla="*/ 722503 w 4876800"/>
              <a:gd name="connsiteY6" fmla="*/ 4334933 h 4334933"/>
              <a:gd name="connsiteX7" fmla="*/ 0 w 4876800"/>
              <a:gd name="connsiteY7" fmla="*/ 3612430 h 4334933"/>
              <a:gd name="connsiteX8" fmla="*/ 0 w 4876800"/>
              <a:gd name="connsiteY8" fmla="*/ 72250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334933">
                <a:moveTo>
                  <a:pt x="0" y="722503"/>
                </a:moveTo>
                <a:cubicBezTo>
                  <a:pt x="0" y="323476"/>
                  <a:pt x="323476" y="0"/>
                  <a:pt x="722503" y="0"/>
                </a:cubicBezTo>
                <a:lnTo>
                  <a:pt x="4154297" y="0"/>
                </a:lnTo>
                <a:cubicBezTo>
                  <a:pt x="4553324" y="0"/>
                  <a:pt x="4876800" y="323476"/>
                  <a:pt x="4876800" y="722503"/>
                </a:cubicBezTo>
                <a:lnTo>
                  <a:pt x="4876800" y="3612430"/>
                </a:lnTo>
                <a:cubicBezTo>
                  <a:pt x="4876800" y="4011457"/>
                  <a:pt x="4553324" y="4334933"/>
                  <a:pt x="4154297" y="4334933"/>
                </a:cubicBezTo>
                <a:lnTo>
                  <a:pt x="722503" y="4334933"/>
                </a:lnTo>
                <a:cubicBezTo>
                  <a:pt x="323476" y="4334933"/>
                  <a:pt x="0" y="4011457"/>
                  <a:pt x="0" y="3612430"/>
                </a:cubicBezTo>
                <a:lnTo>
                  <a:pt x="0" y="722503"/>
                </a:lnTo>
                <a:close/>
              </a:path>
            </a:pathLst>
          </a:custGeom>
          <a:solidFill>
            <a:srgbClr val="5B9BD5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264" tIns="459264" rIns="459264" bIns="459264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65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rPr>
              <a:t>Milestone 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F1535F-364D-4917-A531-581C0A60056F}"/>
              </a:ext>
            </a:extLst>
          </p:cNvPr>
          <p:cNvSpPr/>
          <p:nvPr/>
        </p:nvSpPr>
        <p:spPr>
          <a:xfrm rot="16200000" flipH="1">
            <a:off x="-941478" y="7268163"/>
            <a:ext cx="7376910" cy="191294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Enrolment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4B70A-D072-419C-B438-FAE1A1813F28}"/>
              </a:ext>
            </a:extLst>
          </p:cNvPr>
          <p:cNvSpPr/>
          <p:nvPr/>
        </p:nvSpPr>
        <p:spPr>
          <a:xfrm rot="16200000" flipH="1">
            <a:off x="18391818" y="7326139"/>
            <a:ext cx="7376910" cy="191294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Examination</a:t>
            </a: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54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M2 requirements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E59A6739-3E6B-46AA-817C-32C4EEE9D4DB}"/>
              </a:ext>
            </a:extLst>
          </p:cNvPr>
          <p:cNvSpPr txBox="1">
            <a:spLocks noChangeArrowheads="1"/>
          </p:cNvSpPr>
          <p:nvPr/>
        </p:nvSpPr>
        <p:spPr>
          <a:xfrm>
            <a:off x="992187" y="3221990"/>
            <a:ext cx="22074757" cy="972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Sample of written work (3000 words)</a:t>
            </a:r>
          </a:p>
          <a:p>
            <a:pPr indent="-45720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M2 application form </a:t>
            </a:r>
          </a:p>
          <a:p>
            <a:pPr lvl="1" indent="-457200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Progress update</a:t>
            </a:r>
          </a:p>
          <a:p>
            <a:pPr lvl="1" indent="-457200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Completion and dissemination plan (use a Gantt chart)</a:t>
            </a:r>
            <a:b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List of potential publications and proposed outlet </a:t>
            </a:r>
          </a:p>
          <a:p>
            <a:pPr lvl="1" indent="-457200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 conference/ Mobility plan BEFORE M#3 due date.</a:t>
            </a:r>
          </a:p>
          <a:p>
            <a:pPr lvl="1" indent="-457200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Co-authoring - Authorship agreements</a:t>
            </a:r>
          </a:p>
          <a:p>
            <a:pPr indent="-45720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Oral presentation </a:t>
            </a:r>
            <a:r>
              <a:rPr lang="mr-I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reviewed by 2 peer assessors </a:t>
            </a:r>
          </a:p>
          <a:p>
            <a:pPr indent="-45720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Due date – outcome due to the GRS after 18 months FTE (Doctoral) and 12 months FTE (Masters MPhil*). </a:t>
            </a:r>
          </a:p>
          <a:p>
            <a:r>
              <a:rPr lang="en-US" dirty="0">
                <a:hlinkClick r:id="rId4"/>
              </a:rPr>
              <a:t>Milestones</a:t>
            </a:r>
            <a:r>
              <a:rPr lang="en-US" dirty="0"/>
              <a:t> (M2 Application form, M2 Reviewer’s Report, &amp; Authorship Agreement form) </a:t>
            </a:r>
          </a:p>
          <a:p>
            <a:r>
              <a:rPr lang="en-US" dirty="0">
                <a:hlinkClick r:id="rId5"/>
              </a:rPr>
              <a:t>HDR Student Progression Procedures</a:t>
            </a:r>
            <a:endParaRPr lang="en-US" dirty="0"/>
          </a:p>
          <a:p>
            <a:pPr>
              <a:lnSpc>
                <a:spcPct val="90000"/>
              </a:lnSpc>
            </a:pPr>
            <a:endParaRPr lang="en-AU" dirty="0"/>
          </a:p>
          <a:p>
            <a:pPr>
              <a:lnSpc>
                <a:spcPct val="90000"/>
              </a:lnSpc>
            </a:pPr>
            <a:endParaRPr lang="en-AU" dirty="0"/>
          </a:p>
          <a:p>
            <a:pPr>
              <a:lnSpc>
                <a:spcPct val="90000"/>
              </a:lnSpc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0448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Completion &amp; dissemination plan – Gantt chart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CB426E-2E6E-4864-9521-16A3A42A912D}"/>
              </a:ext>
            </a:extLst>
          </p:cNvPr>
          <p:cNvSpPr txBox="1">
            <a:spLocks/>
          </p:cNvSpPr>
          <p:nvPr/>
        </p:nvSpPr>
        <p:spPr>
          <a:xfrm>
            <a:off x="1158874" y="2895600"/>
            <a:ext cx="18834100" cy="9864824"/>
          </a:xfrm>
          <a:prstGeom prst="rect">
            <a:avLst/>
          </a:prstGeom>
        </p:spPr>
        <p:txBody>
          <a:bodyPr/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Completion of the </a:t>
            </a:r>
            <a:r>
              <a:rPr lang="en-US" dirty="0">
                <a:solidFill>
                  <a:srgbClr val="000000"/>
                </a:solidFill>
                <a:hlinkClick r:id="rId4"/>
              </a:rPr>
              <a:t>Application Form </a:t>
            </a:r>
            <a:endParaRPr lang="en-US" dirty="0">
              <a:solidFill>
                <a:srgbClr val="000000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Sample of written work (3000 words)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Completion and dissemination plan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Authorship agreements if required </a:t>
            </a:r>
            <a:endParaRPr lang="en-US" dirty="0"/>
          </a:p>
          <a:p>
            <a:r>
              <a:rPr lang="en-US" dirty="0"/>
              <a:t>There is a </a:t>
            </a:r>
            <a:r>
              <a:rPr lang="en-US" dirty="0">
                <a:hlinkClick r:id="rId5"/>
              </a:rPr>
              <a:t>template</a:t>
            </a:r>
            <a:r>
              <a:rPr lang="en-US" dirty="0"/>
              <a:t> you may like to use </a:t>
            </a:r>
          </a:p>
          <a:p>
            <a:pPr marL="823913" lvl="1" indent="-285750">
              <a:buFont typeface="Arial" charset="0"/>
              <a:buChar char="•"/>
            </a:pPr>
            <a:r>
              <a:rPr lang="en-US" dirty="0"/>
              <a:t>Prompt to insert a Gantt chart </a:t>
            </a:r>
            <a:r>
              <a:rPr lang="mr-IN" dirty="0"/>
              <a:t>–</a:t>
            </a:r>
            <a:r>
              <a:rPr lang="en-US" dirty="0"/>
              <a:t> list each task you need to complete and assign it to a week/ month. </a:t>
            </a:r>
          </a:p>
          <a:p>
            <a:pPr marL="823913" lvl="1" indent="-285750">
              <a:buFont typeface="Arial" charset="0"/>
              <a:buChar char="•"/>
            </a:pPr>
            <a:r>
              <a:rPr lang="en-US" dirty="0"/>
              <a:t>List of potential publications and proposed outlet </a:t>
            </a:r>
          </a:p>
          <a:p>
            <a:pPr marL="823913" lvl="1" indent="-285750">
              <a:buFont typeface="Arial" charset="0"/>
              <a:buChar char="•"/>
            </a:pPr>
            <a:r>
              <a:rPr lang="en-US" dirty="0"/>
              <a:t>Proposed conference </a:t>
            </a:r>
            <a:r>
              <a:rPr lang="en-US" u="sng" dirty="0">
                <a:solidFill>
                  <a:srgbClr val="FF0000"/>
                </a:solidFill>
              </a:rPr>
              <a:t>before</a:t>
            </a:r>
            <a:r>
              <a:rPr lang="en-US" dirty="0">
                <a:solidFill>
                  <a:srgbClr val="FF0000"/>
                </a:solidFill>
              </a:rPr>
              <a:t> M#3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Mobility plan (suspended 2021)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Oral presentation </a:t>
            </a:r>
            <a:r>
              <a:rPr lang="mr-IN" dirty="0">
                <a:solidFill>
                  <a:srgbClr val="000000"/>
                </a:solidFill>
              </a:rPr>
              <a:t>–</a:t>
            </a:r>
            <a:r>
              <a:rPr lang="en-US" dirty="0">
                <a:solidFill>
                  <a:srgbClr val="000000"/>
                </a:solidFill>
              </a:rPr>
              <a:t> reviewed by 2 assessors </a:t>
            </a:r>
          </a:p>
          <a:p>
            <a:endParaRPr lang="en-US" dirty="0"/>
          </a:p>
        </p:txBody>
      </p:sp>
      <p:pic>
        <p:nvPicPr>
          <p:cNvPr id="14338" name="Picture 2" descr="Planning the timeline and progress of your doctoral dissertation (or  Masters/undergraduate thesis) – Raul Pacheco-Vega, PhD">
            <a:extLst>
              <a:ext uri="{FF2B5EF4-FFF2-40B4-BE49-F238E27FC236}">
                <a16:creationId xmlns:a16="http://schemas.microsoft.com/office/drawing/2014/main" id="{EA1E3E50-3B18-4B76-B79F-DE054343E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4" y="2870200"/>
            <a:ext cx="18834100" cy="980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02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Authorship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2FE45AF8-66C0-461C-8C6F-DABEFF97EC3A}"/>
              </a:ext>
            </a:extLst>
          </p:cNvPr>
          <p:cNvSpPr txBox="1">
            <a:spLocks noChangeArrowheads="1"/>
          </p:cNvSpPr>
          <p:nvPr/>
        </p:nvSpPr>
        <p:spPr>
          <a:xfrm>
            <a:off x="1144588" y="2743200"/>
            <a:ext cx="14097000" cy="10660070"/>
          </a:xfrm>
          <a:prstGeom prst="rect">
            <a:avLst/>
          </a:prstGeom>
        </p:spPr>
        <p:txBody>
          <a:bodyPr/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4400" dirty="0">
                <a:hlinkClick r:id="rId4"/>
              </a:rPr>
              <a:t>Australian Code </a:t>
            </a:r>
            <a:r>
              <a:rPr lang="en-AU" sz="4400" dirty="0"/>
              <a:t>- an author is an individual who: </a:t>
            </a:r>
          </a:p>
          <a:p>
            <a:pPr marL="609600" indent="-342900">
              <a:buFont typeface="Arial" panose="020B0604020202020204" pitchFamily="34" charset="0"/>
              <a:buChar char="•"/>
            </a:pPr>
            <a:r>
              <a:rPr lang="en-AU" sz="4000" i="1" dirty="0"/>
              <a:t>has made a significant intellectual or scholarly </a:t>
            </a:r>
            <a:br>
              <a:rPr lang="en-AU" sz="4000" i="1" dirty="0"/>
            </a:br>
            <a:r>
              <a:rPr lang="en-AU" sz="4000" i="1" dirty="0"/>
              <a:t>contribution to research and its output, and </a:t>
            </a:r>
          </a:p>
          <a:p>
            <a:pPr marL="609600" indent="-342900">
              <a:buFont typeface="Arial" panose="020B0604020202020204" pitchFamily="34" charset="0"/>
              <a:buChar char="•"/>
            </a:pPr>
            <a:r>
              <a:rPr lang="en-AU" sz="4000" i="1" dirty="0"/>
              <a:t>agrees to be listed as an author. </a:t>
            </a:r>
          </a:p>
          <a:p>
            <a:r>
              <a:rPr lang="en-AU" sz="4400" dirty="0"/>
              <a:t>A significant intellectual or scholarly contribution </a:t>
            </a:r>
            <a:br>
              <a:rPr lang="en-AU" sz="4400" dirty="0"/>
            </a:br>
            <a:r>
              <a:rPr lang="en-AU" sz="4400" dirty="0"/>
              <a:t>must include one and should include </a:t>
            </a:r>
            <a:r>
              <a:rPr lang="en-AU" sz="4400" b="1" dirty="0"/>
              <a:t>a combination of two or more </a:t>
            </a:r>
            <a:r>
              <a:rPr lang="en-AU" sz="4400" dirty="0"/>
              <a:t>of the following: </a:t>
            </a:r>
          </a:p>
          <a:p>
            <a:pPr marL="609600" indent="-342900">
              <a:buFont typeface="Arial" panose="020B0604020202020204" pitchFamily="34" charset="0"/>
              <a:buChar char="•"/>
            </a:pPr>
            <a:r>
              <a:rPr lang="en-AU" sz="4000" i="1" dirty="0"/>
              <a:t>conception and design of the project or output </a:t>
            </a:r>
          </a:p>
          <a:p>
            <a:pPr marL="609600" indent="-342900">
              <a:buFont typeface="Arial" panose="020B0604020202020204" pitchFamily="34" charset="0"/>
              <a:buChar char="•"/>
            </a:pPr>
            <a:r>
              <a:rPr lang="en-AU" sz="4000" i="1" dirty="0"/>
              <a:t>acquisition of research data (involving significant intellectual judgement, planning, design, or input)</a:t>
            </a:r>
          </a:p>
          <a:p>
            <a:pPr marL="609600" indent="-342900">
              <a:buFont typeface="Arial" panose="020B0604020202020204" pitchFamily="34" charset="0"/>
              <a:buChar char="•"/>
            </a:pPr>
            <a:r>
              <a:rPr lang="en-AU" sz="4000" i="1" dirty="0"/>
              <a:t>contribution of knowledge, where justified, </a:t>
            </a:r>
          </a:p>
          <a:p>
            <a:pPr marL="609600" indent="-342900">
              <a:buFont typeface="Arial" panose="020B0604020202020204" pitchFamily="34" charset="0"/>
              <a:buChar char="•"/>
            </a:pPr>
            <a:r>
              <a:rPr lang="en-AU" sz="4000" i="1" dirty="0"/>
              <a:t>analysis or interpretation of research data </a:t>
            </a:r>
          </a:p>
          <a:p>
            <a:pPr marL="609600" indent="-342900">
              <a:buFont typeface="Arial" panose="020B0604020202020204" pitchFamily="34" charset="0"/>
              <a:buChar char="•"/>
            </a:pPr>
            <a:r>
              <a:rPr lang="en-AU" sz="4000" i="1" dirty="0"/>
              <a:t>drafting significant parts of the research output </a:t>
            </a:r>
            <a:br>
              <a:rPr lang="en-AU" sz="4000" i="1" dirty="0"/>
            </a:br>
            <a:r>
              <a:rPr lang="en-AU" sz="4000" i="1" dirty="0"/>
              <a:t>or critically revising it so as to contribute to its Interpretation </a:t>
            </a:r>
          </a:p>
        </p:txBody>
      </p:sp>
      <p:pic>
        <p:nvPicPr>
          <p:cNvPr id="3074" name="Picture 2" descr="Author or contributor? The A to Z of authorship - International Science  Editing">
            <a:extLst>
              <a:ext uri="{FF2B5EF4-FFF2-40B4-BE49-F238E27FC236}">
                <a16:creationId xmlns:a16="http://schemas.microsoft.com/office/drawing/2014/main" id="{DF232D2D-7541-4D9C-99BB-BF03773AF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587" y="3124200"/>
            <a:ext cx="9829801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86B4CF-125E-448F-A40F-F98B35F575F3}"/>
              </a:ext>
            </a:extLst>
          </p:cNvPr>
          <p:cNvSpPr txBox="1"/>
          <p:nvPr/>
        </p:nvSpPr>
        <p:spPr>
          <a:xfrm>
            <a:off x="12799858" y="9497126"/>
            <a:ext cx="1093640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4800" i="1" dirty="0">
                <a:hlinkClick r:id="rId6"/>
              </a:rPr>
              <a:t>Authorship, Peer Review and Publication of Research Outputs</a:t>
            </a:r>
            <a:r>
              <a:rPr lang="en-AU" sz="4800" i="1" dirty="0"/>
              <a:t> policy/procedures</a:t>
            </a:r>
          </a:p>
          <a:p>
            <a:endParaRPr lang="en-AU" sz="4800" i="1" dirty="0"/>
          </a:p>
          <a:p>
            <a:pPr algn="r"/>
            <a:r>
              <a:rPr lang="en-AU" i="1" dirty="0">
                <a:hlinkClick r:id="rId7"/>
              </a:rPr>
              <a:t>Authorship agreement 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4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Intellectual Property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E92EDDCF-9F22-4513-AD54-47103D75048E}"/>
              </a:ext>
            </a:extLst>
          </p:cNvPr>
          <p:cNvSpPr txBox="1">
            <a:spLocks noChangeArrowheads="1"/>
          </p:cNvSpPr>
          <p:nvPr/>
        </p:nvSpPr>
        <p:spPr>
          <a:xfrm>
            <a:off x="940797" y="3528030"/>
            <a:ext cx="10212388" cy="9273570"/>
          </a:xfrm>
          <a:prstGeom prst="rect">
            <a:avLst/>
          </a:prstGeom>
        </p:spPr>
        <p:txBody>
          <a:bodyPr/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AU" sz="4400" dirty="0"/>
              <a:t>As a general rule the University does not claim ownership of Intellectual Property created by Students</a:t>
            </a:r>
          </a:p>
          <a:p>
            <a:pPr>
              <a:lnSpc>
                <a:spcPct val="120000"/>
              </a:lnSpc>
            </a:pPr>
            <a:endParaRPr lang="en-AU" sz="4400" dirty="0"/>
          </a:p>
          <a:p>
            <a:pPr>
              <a:lnSpc>
                <a:spcPct val="120000"/>
              </a:lnSpc>
            </a:pPr>
            <a:r>
              <a:rPr lang="en-AU" sz="4400" dirty="0"/>
              <a:t>There are </a:t>
            </a:r>
            <a:r>
              <a:rPr lang="en-AU" sz="4400" dirty="0">
                <a:solidFill>
                  <a:srgbClr val="FF0000"/>
                </a:solidFill>
              </a:rPr>
              <a:t>several exceptions </a:t>
            </a:r>
            <a:r>
              <a:rPr lang="en-AU" sz="4400" dirty="0"/>
              <a:t>and all supervisors and students should consult the </a:t>
            </a:r>
            <a:r>
              <a:rPr lang="en-AU" sz="4400" i="1" dirty="0">
                <a:hlinkClick r:id="rId4"/>
              </a:rPr>
              <a:t>Intellectual Property </a:t>
            </a:r>
            <a:r>
              <a:rPr lang="en-AU" sz="4400" dirty="0"/>
              <a:t>Policy and Procedures</a:t>
            </a:r>
            <a:br>
              <a:rPr lang="en-AU" sz="4400" dirty="0"/>
            </a:br>
            <a:r>
              <a:rPr lang="en-AU" sz="4400" dirty="0"/>
              <a:t>or contact the </a:t>
            </a:r>
            <a:r>
              <a:rPr lang="en-AU" sz="4400" dirty="0">
                <a:hlinkClick r:id="rId5"/>
              </a:rPr>
              <a:t>IP team</a:t>
            </a:r>
            <a:endParaRPr lang="en-AU" sz="4400" dirty="0"/>
          </a:p>
          <a:p>
            <a:pPr>
              <a:lnSpc>
                <a:spcPct val="120000"/>
              </a:lnSpc>
            </a:pPr>
            <a:endParaRPr lang="en-AU" sz="4400" dirty="0"/>
          </a:p>
        </p:txBody>
      </p:sp>
      <p:pic>
        <p:nvPicPr>
          <p:cNvPr id="4098" name="Picture 2" descr="Why is Intellectual Property Management Important? | Symfact">
            <a:extLst>
              <a:ext uri="{FF2B5EF4-FFF2-40B4-BE49-F238E27FC236}">
                <a16:creationId xmlns:a16="http://schemas.microsoft.com/office/drawing/2014/main" id="{86D3DCF2-CF04-44DF-B807-6FD3C9B38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325" y="4024313"/>
            <a:ext cx="9067799" cy="566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73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Conflicts of Interest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F1246DC-C2DD-45FE-B18B-7EB060104C10}"/>
              </a:ext>
            </a:extLst>
          </p:cNvPr>
          <p:cNvSpPr txBox="1">
            <a:spLocks noChangeArrowheads="1"/>
          </p:cNvSpPr>
          <p:nvPr/>
        </p:nvSpPr>
        <p:spPr>
          <a:xfrm>
            <a:off x="710239" y="2912742"/>
            <a:ext cx="14859000" cy="10490528"/>
          </a:xfrm>
          <a:prstGeom prst="rect">
            <a:avLst/>
          </a:prstGeom>
        </p:spPr>
        <p:txBody>
          <a:bodyPr/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4400" dirty="0"/>
              <a:t>Conflict of interest or duality of interest? </a:t>
            </a:r>
          </a:p>
          <a:p>
            <a:r>
              <a:rPr lang="en-AU" sz="4400" i="1" dirty="0"/>
              <a:t>Conflict of Interest </a:t>
            </a:r>
            <a:r>
              <a:rPr lang="en-AU" sz="4400" dirty="0"/>
              <a:t>see</a:t>
            </a:r>
            <a:r>
              <a:rPr lang="en-AU" sz="4400" i="1" dirty="0"/>
              <a:t> </a:t>
            </a:r>
            <a:r>
              <a:rPr lang="en-AU" sz="4400" dirty="0">
                <a:hlinkClick r:id="rId4"/>
              </a:rPr>
              <a:t>Australian Code for the Responsible Conduct of Research </a:t>
            </a:r>
            <a:r>
              <a:rPr lang="en-AU" sz="4400" dirty="0"/>
              <a:t>…. </a:t>
            </a:r>
          </a:p>
          <a:p>
            <a:endParaRPr lang="en-AU" sz="4400" dirty="0"/>
          </a:p>
          <a:p>
            <a:r>
              <a:rPr lang="en-AU" sz="4400" dirty="0"/>
              <a:t>You have</a:t>
            </a:r>
            <a:r>
              <a:rPr lang="en-AU" sz="4400" u="sng" dirty="0"/>
              <a:t> an interest </a:t>
            </a:r>
            <a:r>
              <a:rPr lang="en-AU" sz="4400" dirty="0"/>
              <a:t>in the research because you stand to benefit or lose from it (prestige, qualifications, employment…)</a:t>
            </a:r>
          </a:p>
          <a:p>
            <a:endParaRPr lang="en-AU" sz="4400" dirty="0"/>
          </a:p>
          <a:p>
            <a:r>
              <a:rPr lang="en-AU" sz="4400" dirty="0"/>
              <a:t>You have a </a:t>
            </a:r>
            <a:r>
              <a:rPr lang="en-AU" sz="4400" u="sng" dirty="0"/>
              <a:t>duality</a:t>
            </a:r>
            <a:r>
              <a:rPr lang="en-AU" sz="4400" dirty="0"/>
              <a:t> of interest if you have an interest because of different roles you play, or might play e.g. researcher and owner of a company that might use the intellectual property.</a:t>
            </a:r>
          </a:p>
          <a:p>
            <a:r>
              <a:rPr lang="en-AU" sz="4400" dirty="0"/>
              <a:t>Sometimes the obligations you have in each role conflict. </a:t>
            </a:r>
          </a:p>
          <a:p>
            <a:endParaRPr lang="en-AU" sz="4400" dirty="0"/>
          </a:p>
          <a:p>
            <a:r>
              <a:rPr lang="en-AU" sz="4400" dirty="0"/>
              <a:t>Declare your interests. Declare early. Discuss with your thesis panel.</a:t>
            </a:r>
          </a:p>
          <a:p>
            <a:endParaRPr lang="en-AU" sz="4400" dirty="0"/>
          </a:p>
        </p:txBody>
      </p:sp>
      <p:pic>
        <p:nvPicPr>
          <p:cNvPr id="5122" name="Picture 2" descr="Op-ed: let&amp;#39;s talk about conflicts of interest // Killyourstereo.com">
            <a:extLst>
              <a:ext uri="{FF2B5EF4-FFF2-40B4-BE49-F238E27FC236}">
                <a16:creationId xmlns:a16="http://schemas.microsoft.com/office/drawing/2014/main" id="{48728A96-F8B2-41A2-A9E2-DD4105199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5987" y="3660414"/>
            <a:ext cx="762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08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Organisational</a:t>
            </a:r>
            <a:r>
              <a:rPr lang="en-US" sz="6000" dirty="0"/>
              <a:t> Progress for HDR Students –</a:t>
            </a:r>
          </a:p>
          <a:p>
            <a:pPr algn="ctr"/>
            <a:r>
              <a:rPr lang="en-US" sz="6000" dirty="0"/>
              <a:t>Milestone Model for Progression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6ED3AF18-75C5-4D58-9818-15AEC260244B}"/>
              </a:ext>
            </a:extLst>
          </p:cNvPr>
          <p:cNvSpPr/>
          <p:nvPr/>
        </p:nvSpPr>
        <p:spPr>
          <a:xfrm>
            <a:off x="5340942" y="2805965"/>
            <a:ext cx="13817600" cy="10837334"/>
          </a:xfrm>
          <a:prstGeom prst="rightArrow">
            <a:avLst/>
          </a:prstGeom>
          <a:solidFill>
            <a:srgbClr val="5B9BD5">
              <a:tint val="4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7DCB7AD-AFBE-4BE5-901B-C9BF2AA7DAA6}"/>
              </a:ext>
            </a:extLst>
          </p:cNvPr>
          <p:cNvSpPr/>
          <p:nvPr/>
        </p:nvSpPr>
        <p:spPr>
          <a:xfrm>
            <a:off x="4224545" y="6057165"/>
            <a:ext cx="4876800" cy="4334933"/>
          </a:xfrm>
          <a:custGeom>
            <a:avLst/>
            <a:gdLst>
              <a:gd name="connsiteX0" fmla="*/ 0 w 4876800"/>
              <a:gd name="connsiteY0" fmla="*/ 722503 h 4334933"/>
              <a:gd name="connsiteX1" fmla="*/ 722503 w 4876800"/>
              <a:gd name="connsiteY1" fmla="*/ 0 h 4334933"/>
              <a:gd name="connsiteX2" fmla="*/ 4154297 w 4876800"/>
              <a:gd name="connsiteY2" fmla="*/ 0 h 4334933"/>
              <a:gd name="connsiteX3" fmla="*/ 4876800 w 4876800"/>
              <a:gd name="connsiteY3" fmla="*/ 722503 h 4334933"/>
              <a:gd name="connsiteX4" fmla="*/ 4876800 w 4876800"/>
              <a:gd name="connsiteY4" fmla="*/ 3612430 h 4334933"/>
              <a:gd name="connsiteX5" fmla="*/ 4154297 w 4876800"/>
              <a:gd name="connsiteY5" fmla="*/ 4334933 h 4334933"/>
              <a:gd name="connsiteX6" fmla="*/ 722503 w 4876800"/>
              <a:gd name="connsiteY6" fmla="*/ 4334933 h 4334933"/>
              <a:gd name="connsiteX7" fmla="*/ 0 w 4876800"/>
              <a:gd name="connsiteY7" fmla="*/ 3612430 h 4334933"/>
              <a:gd name="connsiteX8" fmla="*/ 0 w 4876800"/>
              <a:gd name="connsiteY8" fmla="*/ 72250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334933">
                <a:moveTo>
                  <a:pt x="0" y="722503"/>
                </a:moveTo>
                <a:cubicBezTo>
                  <a:pt x="0" y="323476"/>
                  <a:pt x="323476" y="0"/>
                  <a:pt x="722503" y="0"/>
                </a:cubicBezTo>
                <a:lnTo>
                  <a:pt x="4154297" y="0"/>
                </a:lnTo>
                <a:cubicBezTo>
                  <a:pt x="4553324" y="0"/>
                  <a:pt x="4876800" y="323476"/>
                  <a:pt x="4876800" y="722503"/>
                </a:cubicBezTo>
                <a:lnTo>
                  <a:pt x="4876800" y="3612430"/>
                </a:lnTo>
                <a:cubicBezTo>
                  <a:pt x="4876800" y="4011457"/>
                  <a:pt x="4553324" y="4334933"/>
                  <a:pt x="4154297" y="4334933"/>
                </a:cubicBezTo>
                <a:lnTo>
                  <a:pt x="722503" y="4334933"/>
                </a:lnTo>
                <a:cubicBezTo>
                  <a:pt x="323476" y="4334933"/>
                  <a:pt x="0" y="4011457"/>
                  <a:pt x="0" y="3612430"/>
                </a:cubicBezTo>
                <a:lnTo>
                  <a:pt x="0" y="722503"/>
                </a:lnTo>
                <a:close/>
              </a:path>
            </a:pathLst>
          </a:custGeom>
          <a:solidFill>
            <a:srgbClr val="5B9BD5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264" tIns="459264" rIns="459264" bIns="459264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65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rPr>
              <a:t>Milestone 1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820995A-E8F7-4A86-A285-F0993843F76C}"/>
              </a:ext>
            </a:extLst>
          </p:cNvPr>
          <p:cNvSpPr/>
          <p:nvPr/>
        </p:nvSpPr>
        <p:spPr>
          <a:xfrm>
            <a:off x="9914144" y="6057165"/>
            <a:ext cx="4876800" cy="4334933"/>
          </a:xfrm>
          <a:custGeom>
            <a:avLst/>
            <a:gdLst>
              <a:gd name="connsiteX0" fmla="*/ 0 w 4876800"/>
              <a:gd name="connsiteY0" fmla="*/ 722503 h 4334933"/>
              <a:gd name="connsiteX1" fmla="*/ 722503 w 4876800"/>
              <a:gd name="connsiteY1" fmla="*/ 0 h 4334933"/>
              <a:gd name="connsiteX2" fmla="*/ 4154297 w 4876800"/>
              <a:gd name="connsiteY2" fmla="*/ 0 h 4334933"/>
              <a:gd name="connsiteX3" fmla="*/ 4876800 w 4876800"/>
              <a:gd name="connsiteY3" fmla="*/ 722503 h 4334933"/>
              <a:gd name="connsiteX4" fmla="*/ 4876800 w 4876800"/>
              <a:gd name="connsiteY4" fmla="*/ 3612430 h 4334933"/>
              <a:gd name="connsiteX5" fmla="*/ 4154297 w 4876800"/>
              <a:gd name="connsiteY5" fmla="*/ 4334933 h 4334933"/>
              <a:gd name="connsiteX6" fmla="*/ 722503 w 4876800"/>
              <a:gd name="connsiteY6" fmla="*/ 4334933 h 4334933"/>
              <a:gd name="connsiteX7" fmla="*/ 0 w 4876800"/>
              <a:gd name="connsiteY7" fmla="*/ 3612430 h 4334933"/>
              <a:gd name="connsiteX8" fmla="*/ 0 w 4876800"/>
              <a:gd name="connsiteY8" fmla="*/ 72250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334933">
                <a:moveTo>
                  <a:pt x="0" y="722503"/>
                </a:moveTo>
                <a:cubicBezTo>
                  <a:pt x="0" y="323476"/>
                  <a:pt x="323476" y="0"/>
                  <a:pt x="722503" y="0"/>
                </a:cubicBezTo>
                <a:lnTo>
                  <a:pt x="4154297" y="0"/>
                </a:lnTo>
                <a:cubicBezTo>
                  <a:pt x="4553324" y="0"/>
                  <a:pt x="4876800" y="323476"/>
                  <a:pt x="4876800" y="722503"/>
                </a:cubicBezTo>
                <a:lnTo>
                  <a:pt x="4876800" y="3612430"/>
                </a:lnTo>
                <a:cubicBezTo>
                  <a:pt x="4876800" y="4011457"/>
                  <a:pt x="4553324" y="4334933"/>
                  <a:pt x="4154297" y="4334933"/>
                </a:cubicBezTo>
                <a:lnTo>
                  <a:pt x="722503" y="4334933"/>
                </a:lnTo>
                <a:cubicBezTo>
                  <a:pt x="323476" y="4334933"/>
                  <a:pt x="0" y="4011457"/>
                  <a:pt x="0" y="3612430"/>
                </a:cubicBezTo>
                <a:lnTo>
                  <a:pt x="0" y="722503"/>
                </a:lnTo>
                <a:close/>
              </a:path>
            </a:pathLst>
          </a:custGeom>
          <a:solidFill>
            <a:srgbClr val="5B9BD5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264" tIns="459264" rIns="459264" bIns="459264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65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rPr>
              <a:t>Milestone 2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DFA3071-803C-4897-9956-D3F030B2D835}"/>
              </a:ext>
            </a:extLst>
          </p:cNvPr>
          <p:cNvSpPr/>
          <p:nvPr/>
        </p:nvSpPr>
        <p:spPr>
          <a:xfrm>
            <a:off x="15603745" y="6057165"/>
            <a:ext cx="4876800" cy="4334933"/>
          </a:xfrm>
          <a:custGeom>
            <a:avLst/>
            <a:gdLst>
              <a:gd name="connsiteX0" fmla="*/ 0 w 4876800"/>
              <a:gd name="connsiteY0" fmla="*/ 722503 h 4334933"/>
              <a:gd name="connsiteX1" fmla="*/ 722503 w 4876800"/>
              <a:gd name="connsiteY1" fmla="*/ 0 h 4334933"/>
              <a:gd name="connsiteX2" fmla="*/ 4154297 w 4876800"/>
              <a:gd name="connsiteY2" fmla="*/ 0 h 4334933"/>
              <a:gd name="connsiteX3" fmla="*/ 4876800 w 4876800"/>
              <a:gd name="connsiteY3" fmla="*/ 722503 h 4334933"/>
              <a:gd name="connsiteX4" fmla="*/ 4876800 w 4876800"/>
              <a:gd name="connsiteY4" fmla="*/ 3612430 h 4334933"/>
              <a:gd name="connsiteX5" fmla="*/ 4154297 w 4876800"/>
              <a:gd name="connsiteY5" fmla="*/ 4334933 h 4334933"/>
              <a:gd name="connsiteX6" fmla="*/ 722503 w 4876800"/>
              <a:gd name="connsiteY6" fmla="*/ 4334933 h 4334933"/>
              <a:gd name="connsiteX7" fmla="*/ 0 w 4876800"/>
              <a:gd name="connsiteY7" fmla="*/ 3612430 h 4334933"/>
              <a:gd name="connsiteX8" fmla="*/ 0 w 4876800"/>
              <a:gd name="connsiteY8" fmla="*/ 72250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334933">
                <a:moveTo>
                  <a:pt x="0" y="722503"/>
                </a:moveTo>
                <a:cubicBezTo>
                  <a:pt x="0" y="323476"/>
                  <a:pt x="323476" y="0"/>
                  <a:pt x="722503" y="0"/>
                </a:cubicBezTo>
                <a:lnTo>
                  <a:pt x="4154297" y="0"/>
                </a:lnTo>
                <a:cubicBezTo>
                  <a:pt x="4553324" y="0"/>
                  <a:pt x="4876800" y="323476"/>
                  <a:pt x="4876800" y="722503"/>
                </a:cubicBezTo>
                <a:lnTo>
                  <a:pt x="4876800" y="3612430"/>
                </a:lnTo>
                <a:cubicBezTo>
                  <a:pt x="4876800" y="4011457"/>
                  <a:pt x="4553324" y="4334933"/>
                  <a:pt x="4154297" y="4334933"/>
                </a:cubicBezTo>
                <a:lnTo>
                  <a:pt x="722503" y="4334933"/>
                </a:lnTo>
                <a:cubicBezTo>
                  <a:pt x="323476" y="4334933"/>
                  <a:pt x="0" y="4011457"/>
                  <a:pt x="0" y="3612430"/>
                </a:cubicBezTo>
                <a:lnTo>
                  <a:pt x="0" y="722503"/>
                </a:lnTo>
                <a:close/>
              </a:path>
            </a:pathLst>
          </a:custGeom>
          <a:solidFill>
            <a:srgbClr val="FF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9264" tIns="459264" rIns="459264" bIns="459264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65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rPr>
              <a:t>Milestone 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F1535F-364D-4917-A531-581C0A60056F}"/>
              </a:ext>
            </a:extLst>
          </p:cNvPr>
          <p:cNvSpPr/>
          <p:nvPr/>
        </p:nvSpPr>
        <p:spPr>
          <a:xfrm rot="16200000" flipH="1">
            <a:off x="-941478" y="7268163"/>
            <a:ext cx="7376910" cy="191294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Enrolment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4B70A-D072-419C-B438-FAE1A1813F28}"/>
              </a:ext>
            </a:extLst>
          </p:cNvPr>
          <p:cNvSpPr/>
          <p:nvPr/>
        </p:nvSpPr>
        <p:spPr>
          <a:xfrm rot="16200000" flipH="1">
            <a:off x="18391818" y="7326139"/>
            <a:ext cx="7376910" cy="191294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Examination</a:t>
            </a: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12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1">
            <a:extLst>
              <a:ext uri="{FF2B5EF4-FFF2-40B4-BE49-F238E27FC236}">
                <a16:creationId xmlns:a16="http://schemas.microsoft.com/office/drawing/2014/main" id="{7D6C3DDB-16C8-4FAA-BF63-C2836C5B6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112"/>
          <a:stretch>
            <a:fillRect/>
          </a:stretch>
        </p:blipFill>
        <p:spPr bwMode="auto">
          <a:xfrm>
            <a:off x="146069" y="199158"/>
            <a:ext cx="11931087" cy="1353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Placeholder 3">
            <a:extLst>
              <a:ext uri="{FF2B5EF4-FFF2-40B4-BE49-F238E27FC236}">
                <a16:creationId xmlns:a16="http://schemas.microsoft.com/office/drawing/2014/main" id="{FED89557-15B3-4175-94D2-C4EFBE2A41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>
            <a:fillRect/>
          </a:stretch>
        </p:blipFill>
        <p:spPr/>
      </p:pic>
      <p:sp>
        <p:nvSpPr>
          <p:cNvPr id="9" name="Title 20">
            <a:extLst>
              <a:ext uri="{FF2B5EF4-FFF2-40B4-BE49-F238E27FC236}">
                <a16:creationId xmlns:a16="http://schemas.microsoft.com/office/drawing/2014/main" id="{4590DF4F-7436-4CBA-A1F4-51A325D23FA7}"/>
              </a:ext>
            </a:extLst>
          </p:cNvPr>
          <p:cNvSpPr txBox="1">
            <a:spLocks/>
          </p:cNvSpPr>
          <p:nvPr/>
        </p:nvSpPr>
        <p:spPr>
          <a:xfrm>
            <a:off x="12801150" y="1077470"/>
            <a:ext cx="10641868" cy="1353169"/>
          </a:xfrm>
          <a:prstGeom prst="rect">
            <a:avLst/>
          </a:prstGeom>
        </p:spPr>
        <p:txBody>
          <a:bodyPr lIns="243244" tIns="121623" rIns="243244" bIns="121623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defTabSz="456038">
              <a:lnSpc>
                <a:spcPct val="80000"/>
              </a:lnSpc>
              <a:defRPr/>
            </a:pPr>
            <a:r>
              <a:rPr lang="en-US" sz="8777" dirty="0">
                <a:solidFill>
                  <a:srgbClr val="000000"/>
                </a:solidFill>
                <a:latin typeface="Calibri" panose="020F0502020204030204"/>
                <a:cs typeface="Calibri Regular" charset="0"/>
              </a:rPr>
              <a:t>Overview</a:t>
            </a:r>
          </a:p>
        </p:txBody>
      </p:sp>
      <p:grpSp>
        <p:nvGrpSpPr>
          <p:cNvPr id="33796" name="Group 1">
            <a:extLst>
              <a:ext uri="{FF2B5EF4-FFF2-40B4-BE49-F238E27FC236}">
                <a16:creationId xmlns:a16="http://schemas.microsoft.com/office/drawing/2014/main" id="{D1421757-79D9-4FAC-ACFF-4AF5D412C26F}"/>
              </a:ext>
            </a:extLst>
          </p:cNvPr>
          <p:cNvGrpSpPr>
            <a:grpSpLocks/>
          </p:cNvGrpSpPr>
          <p:nvPr/>
        </p:nvGrpSpPr>
        <p:grpSpPr bwMode="auto">
          <a:xfrm>
            <a:off x="867946" y="-363947"/>
            <a:ext cx="1367545" cy="2174100"/>
            <a:chOff x="839787" y="-381000"/>
            <a:chExt cx="1371662" cy="217789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C02720C-A368-407F-9609-9BE27A643A9A}"/>
                </a:ext>
              </a:extLst>
            </p:cNvPr>
            <p:cNvSpPr/>
            <p:nvPr/>
          </p:nvSpPr>
          <p:spPr>
            <a:xfrm>
              <a:off x="848280" y="-381000"/>
              <a:ext cx="1363169" cy="217789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6161">
                <a:defRPr/>
              </a:pPr>
              <a:endParaRPr lang="en-US" sz="4787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33802" name="Picture 10">
              <a:extLst>
                <a:ext uri="{FF2B5EF4-FFF2-40B4-BE49-F238E27FC236}">
                  <a16:creationId xmlns:a16="http://schemas.microsoft.com/office/drawing/2014/main" id="{62A08534-8E56-4916-978B-FFD2EFDDB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839787" y="318764"/>
              <a:ext cx="1254737" cy="1220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797" name="Picture 6">
            <a:extLst>
              <a:ext uri="{FF2B5EF4-FFF2-40B4-BE49-F238E27FC236}">
                <a16:creationId xmlns:a16="http://schemas.microsoft.com/office/drawing/2014/main" id="{D88A8A0C-C63E-405A-89F6-1FC9CD804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3351" y="12862707"/>
            <a:ext cx="3704649" cy="65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B4CDDB-E303-4F2F-807A-299650BC5560}"/>
              </a:ext>
            </a:extLst>
          </p:cNvPr>
          <p:cNvSpPr txBox="1"/>
          <p:nvPr/>
        </p:nvSpPr>
        <p:spPr>
          <a:xfrm>
            <a:off x="12687181" y="3043634"/>
            <a:ext cx="7508466" cy="8290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6161">
              <a:defRPr/>
            </a:pPr>
            <a:r>
              <a:rPr lang="en-AU" sz="4787" dirty="0">
                <a:solidFill>
                  <a:srgbClr val="000000"/>
                </a:solidFill>
                <a:latin typeface="Calibri" panose="020F0502020204030204"/>
                <a:ea typeface="MS PGothic" panose="020B0600070205080204" pitchFamily="34" charset="-128"/>
              </a:rPr>
              <a:t>Welcome to Curtin University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F6FC0B-145A-45E7-A888-EB7D2EA6A52C}"/>
              </a:ext>
            </a:extLst>
          </p:cNvPr>
          <p:cNvSpPr txBox="1"/>
          <p:nvPr/>
        </p:nvSpPr>
        <p:spPr>
          <a:xfrm>
            <a:off x="12725584" y="4326186"/>
            <a:ext cx="6790320" cy="8290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6161">
              <a:defRPr/>
            </a:pPr>
            <a:r>
              <a:rPr lang="en-AU" sz="4787" dirty="0">
                <a:solidFill>
                  <a:srgbClr val="000000"/>
                </a:solidFill>
                <a:latin typeface="Calibri" panose="020F0502020204030204"/>
                <a:ea typeface="MS PGothic" panose="020B0600070205080204" pitchFamily="34" charset="-128"/>
              </a:rPr>
              <a:t>Overview the HDR Process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351057-A595-415A-93A6-26E5549E9A29}"/>
              </a:ext>
            </a:extLst>
          </p:cNvPr>
          <p:cNvSpPr txBox="1"/>
          <p:nvPr/>
        </p:nvSpPr>
        <p:spPr>
          <a:xfrm>
            <a:off x="12767617" y="5805088"/>
            <a:ext cx="8652497" cy="3039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6161">
              <a:defRPr/>
            </a:pPr>
            <a:r>
              <a:rPr lang="en-AU" sz="4787" dirty="0">
                <a:solidFill>
                  <a:srgbClr val="000000"/>
                </a:solidFill>
                <a:latin typeface="Calibri" panose="020F0502020204030204"/>
                <a:ea typeface="MS PGothic" panose="020B0600070205080204" pitchFamily="34" charset="-128"/>
              </a:rPr>
              <a:t>Things you need to know </a:t>
            </a:r>
          </a:p>
          <a:p>
            <a:pPr defTabSz="1216161">
              <a:defRPr/>
            </a:pPr>
            <a:endParaRPr lang="en-AU" sz="4787" dirty="0">
              <a:solidFill>
                <a:srgbClr val="000000"/>
              </a:solidFill>
              <a:latin typeface="Calibri" panose="020F0502020204030204"/>
              <a:ea typeface="MS PGothic" panose="020B0600070205080204" pitchFamily="34" charset="-128"/>
            </a:endParaRPr>
          </a:p>
          <a:p>
            <a:pPr defTabSz="1216161">
              <a:defRPr/>
            </a:pPr>
            <a:r>
              <a:rPr lang="en-AU" sz="4787" dirty="0">
                <a:solidFill>
                  <a:srgbClr val="000000"/>
                </a:solidFill>
                <a:latin typeface="Calibri" panose="020F0502020204030204"/>
                <a:ea typeface="MS PGothic" panose="020B0600070205080204" pitchFamily="34" charset="-128"/>
              </a:rPr>
              <a:t>Important Contacts, Websites and</a:t>
            </a:r>
            <a:br>
              <a:rPr lang="en-AU" sz="4787" dirty="0">
                <a:solidFill>
                  <a:srgbClr val="000000"/>
                </a:solidFill>
                <a:latin typeface="Calibri" panose="020F0502020204030204"/>
                <a:ea typeface="MS PGothic" panose="020B0600070205080204" pitchFamily="34" charset="-128"/>
              </a:rPr>
            </a:br>
            <a:r>
              <a:rPr lang="en-AU" sz="4787" dirty="0">
                <a:solidFill>
                  <a:srgbClr val="000000"/>
                </a:solidFill>
                <a:latin typeface="Calibri" panose="020F0502020204030204"/>
                <a:ea typeface="MS PGothic" panose="020B0600070205080204" pitchFamily="34" charset="-128"/>
              </a:rPr>
              <a:t> Resources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52CE48-D20E-42D6-B9DA-E4E4433BD31A}"/>
              </a:ext>
            </a:extLst>
          </p:cNvPr>
          <p:cNvSpPr txBox="1"/>
          <p:nvPr/>
        </p:nvSpPr>
        <p:spPr>
          <a:xfrm>
            <a:off x="15340891" y="10362064"/>
            <a:ext cx="5042855" cy="8290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6161">
              <a:defRPr/>
            </a:pPr>
            <a:r>
              <a:rPr lang="en-AU" sz="4787" dirty="0">
                <a:solidFill>
                  <a:srgbClr val="000000"/>
                </a:solidFill>
                <a:latin typeface="Calibri" panose="020F0502020204030204"/>
                <a:ea typeface="MS PGothic" panose="020B0600070205080204" pitchFamily="34" charset="-128"/>
              </a:rPr>
              <a:t>Questions please!!!</a:t>
            </a: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Milestone 3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E8AEB4-9AC4-4537-A3F7-93846232D66F}"/>
              </a:ext>
            </a:extLst>
          </p:cNvPr>
          <p:cNvSpPr txBox="1">
            <a:spLocks/>
          </p:cNvSpPr>
          <p:nvPr/>
        </p:nvSpPr>
        <p:spPr>
          <a:xfrm>
            <a:off x="534987" y="3352799"/>
            <a:ext cx="17737064" cy="9140185"/>
          </a:xfrm>
          <a:prstGeom prst="rect">
            <a:avLst/>
          </a:prstGeom>
        </p:spPr>
        <p:txBody>
          <a:bodyPr/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 </a:t>
            </a:r>
          </a:p>
          <a:p>
            <a:pPr marL="1219261" lvl="1" indent="-457200" defTabSz="1219261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AU" sz="44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Pre-submission presentation of the thesis work</a:t>
            </a:r>
          </a:p>
          <a:p>
            <a:pPr marL="1219261" lvl="1" indent="-457200" defTabSz="1219261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AU" sz="44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Completed around 3 months prior to submission</a:t>
            </a:r>
          </a:p>
          <a:p>
            <a:pPr marL="1219261" lvl="1" indent="-457200" defTabSz="1219261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AU" sz="44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Supervisor will nominate examiners at this time</a:t>
            </a:r>
          </a:p>
          <a:p>
            <a:pPr marL="1219261" lvl="1" indent="-457200" defTabSz="1219261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Authorship agreements should be revisited </a:t>
            </a:r>
          </a:p>
          <a:p>
            <a:pPr marL="1219261" lvl="1" indent="-457200" defTabSz="1219261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Attribution should be explicitly addressed in End of HDR matters should be discussed (closing out of ethics, data storage). </a:t>
            </a:r>
          </a:p>
          <a:p>
            <a:pPr marL="1219261" lvl="1" indent="-457200" defTabSz="1219261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Oral presentation</a:t>
            </a:r>
          </a:p>
          <a:p>
            <a:pPr marL="1219261" lvl="1" indent="-457200" defTabSz="1219261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AU" sz="44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Submit thesis &gt;&gt; ‘Under Examination’</a:t>
            </a:r>
          </a:p>
          <a:p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38825-5CF7-46AF-9D06-0D0FFE2298CA}"/>
              </a:ext>
            </a:extLst>
          </p:cNvPr>
          <p:cNvSpPr txBox="1"/>
          <p:nvPr/>
        </p:nvSpPr>
        <p:spPr>
          <a:xfrm>
            <a:off x="15926529" y="4290038"/>
            <a:ext cx="7613272" cy="2123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400" dirty="0"/>
              <a:t>At Curtin, the Student is </a:t>
            </a:r>
          </a:p>
          <a:p>
            <a:pPr algn="ctr"/>
            <a:r>
              <a:rPr lang="en-AU" sz="4400" dirty="0">
                <a:solidFill>
                  <a:srgbClr val="FF0000"/>
                </a:solidFill>
              </a:rPr>
              <a:t>not informed of the names</a:t>
            </a:r>
            <a:r>
              <a:rPr lang="en-AU" sz="4400" dirty="0"/>
              <a:t> </a:t>
            </a:r>
          </a:p>
          <a:p>
            <a:pPr algn="ctr"/>
            <a:r>
              <a:rPr lang="en-AU" sz="4400" dirty="0"/>
              <a:t>of the selected Examiners</a:t>
            </a:r>
            <a:r>
              <a:rPr lang="en-AU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52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Thesis Format – it’s the students choice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E59A6739-3E6B-46AA-817C-32C4EEE9D4DB}"/>
              </a:ext>
            </a:extLst>
          </p:cNvPr>
          <p:cNvSpPr txBox="1">
            <a:spLocks noChangeArrowheads="1"/>
          </p:cNvSpPr>
          <p:nvPr/>
        </p:nvSpPr>
        <p:spPr>
          <a:xfrm>
            <a:off x="992187" y="3221990"/>
            <a:ext cx="22074757" cy="972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 all topics/ programs are suitable for thesis by publication/ hybrid </a:t>
            </a:r>
          </a:p>
          <a:p>
            <a:r>
              <a:rPr lang="en-US" dirty="0"/>
              <a:t>Publication delay is not grounds for an extension </a:t>
            </a:r>
          </a:p>
          <a:p>
            <a:r>
              <a:rPr lang="en-US" dirty="0"/>
              <a:t>Ensure authorship issues are openly discussed, agreed in writing and revised as required. </a:t>
            </a:r>
          </a:p>
          <a:p>
            <a:endParaRPr lang="en-AU" dirty="0">
              <a:hlinkClick r:id="rId4"/>
            </a:endParaRPr>
          </a:p>
          <a:p>
            <a:r>
              <a:rPr lang="en-AU" dirty="0">
                <a:hlinkClick r:id="rId4"/>
              </a:rPr>
              <a:t>Thesis and examination </a:t>
            </a:r>
            <a:r>
              <a:rPr lang="en-AU" dirty="0"/>
              <a:t>for information</a:t>
            </a:r>
            <a:endParaRPr lang="en-US" dirty="0"/>
          </a:p>
          <a:p>
            <a:r>
              <a:rPr lang="en-AU" dirty="0">
                <a:hlinkClick r:id="rId5"/>
              </a:rPr>
              <a:t>Thesis submission forms and guidelines</a:t>
            </a:r>
            <a:r>
              <a:rPr lang="en-AU" dirty="0"/>
              <a:t> - includes:</a:t>
            </a:r>
          </a:p>
          <a:p>
            <a:pPr lvl="1"/>
            <a:r>
              <a:rPr lang="en-US" dirty="0"/>
              <a:t>Online Nomination of Examiners</a:t>
            </a:r>
          </a:p>
          <a:p>
            <a:pPr lvl="1"/>
            <a:r>
              <a:rPr lang="en-US" dirty="0"/>
              <a:t>Guidelines for Thesis Preparation and Submission</a:t>
            </a:r>
          </a:p>
          <a:p>
            <a:pPr lvl="1"/>
            <a:r>
              <a:rPr lang="en-US" dirty="0"/>
              <a:t>Guideline for Professional Thesis Editing</a:t>
            </a:r>
          </a:p>
          <a:p>
            <a:pPr lvl="1"/>
            <a:r>
              <a:rPr lang="en-AU" dirty="0"/>
              <a:t>Guidelines for Conflict of Interest for Thesis Examination</a:t>
            </a: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endParaRPr lang="en-AU" dirty="0"/>
          </a:p>
          <a:p>
            <a:pPr>
              <a:lnSpc>
                <a:spcPct val="90000"/>
              </a:lnSpc>
            </a:pPr>
            <a:endParaRPr lang="en-AU" dirty="0"/>
          </a:p>
          <a:p>
            <a:pPr>
              <a:lnSpc>
                <a:spcPct val="90000"/>
              </a:lnSpc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674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Thesis Submission and Examination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E8AEB4-9AC4-4537-A3F7-93846232D66F}"/>
              </a:ext>
            </a:extLst>
          </p:cNvPr>
          <p:cNvSpPr txBox="1">
            <a:spLocks/>
          </p:cNvSpPr>
          <p:nvPr/>
        </p:nvSpPr>
        <p:spPr>
          <a:xfrm>
            <a:off x="1445473" y="3352800"/>
            <a:ext cx="17737064" cy="7848600"/>
          </a:xfrm>
          <a:prstGeom prst="rect">
            <a:avLst/>
          </a:prstGeom>
        </p:spPr>
        <p:txBody>
          <a:bodyPr/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2 External expert Examiner</a:t>
            </a:r>
          </a:p>
          <a:p>
            <a:endParaRPr lang="en-AU" dirty="0"/>
          </a:p>
          <a:p>
            <a:r>
              <a:rPr lang="en-AU" dirty="0"/>
              <a:t>Written review and opportunity to respond if require</a:t>
            </a:r>
          </a:p>
          <a:p>
            <a:endParaRPr lang="en-AU" dirty="0"/>
          </a:p>
          <a:p>
            <a:r>
              <a:rPr lang="en-AU" dirty="0"/>
              <a:t>Pass or Fail</a:t>
            </a:r>
          </a:p>
          <a:p>
            <a:endParaRPr lang="en-AU" dirty="0"/>
          </a:p>
          <a:p>
            <a:r>
              <a:rPr lang="en-AU" dirty="0"/>
              <a:t>Process  (2-3 months)</a:t>
            </a:r>
          </a:p>
          <a:p>
            <a:endParaRPr lang="en-AU" dirty="0"/>
          </a:p>
          <a:p>
            <a:r>
              <a:rPr lang="en-AU" dirty="0">
                <a:hlinkClick r:id="rId4"/>
              </a:rPr>
              <a:t>Thesis submission forms and guidelines</a:t>
            </a:r>
            <a:endParaRPr lang="en-AU" dirty="0"/>
          </a:p>
          <a:p>
            <a:endParaRPr lang="en-AU" sz="1800" dirty="0"/>
          </a:p>
          <a:p>
            <a:endParaRPr lang="en-AU" sz="1800" dirty="0"/>
          </a:p>
          <a:p>
            <a:endParaRPr lang="en-AU" dirty="0"/>
          </a:p>
        </p:txBody>
      </p:sp>
      <p:pic>
        <p:nvPicPr>
          <p:cNvPr id="7" name="Picture 2" descr="Graduation Cap Cartoon High Res Stock Images | Shutterstock">
            <a:extLst>
              <a:ext uri="{FF2B5EF4-FFF2-40B4-BE49-F238E27FC236}">
                <a16:creationId xmlns:a16="http://schemas.microsoft.com/office/drawing/2014/main" id="{BFA3EE6A-82F2-4D06-B910-937054680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0387" y="5032314"/>
            <a:ext cx="5936890" cy="434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810AFC-094C-40C9-832B-05B9B7BAF643}"/>
              </a:ext>
            </a:extLst>
          </p:cNvPr>
          <p:cNvSpPr txBox="1">
            <a:spLocks/>
          </p:cNvSpPr>
          <p:nvPr/>
        </p:nvSpPr>
        <p:spPr>
          <a:xfrm>
            <a:off x="16549089" y="3311342"/>
            <a:ext cx="7988291" cy="6629400"/>
          </a:xfrm>
          <a:prstGeom prst="rect">
            <a:avLst/>
          </a:prstGeom>
        </p:spPr>
        <p:txBody>
          <a:bodyPr/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800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87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Annual Progress Reports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B90AB6-1B06-4E04-A809-87081CA01374}"/>
              </a:ext>
            </a:extLst>
          </p:cNvPr>
          <p:cNvSpPr txBox="1"/>
          <p:nvPr/>
        </p:nvSpPr>
        <p:spPr>
          <a:xfrm>
            <a:off x="1068387" y="3073066"/>
            <a:ext cx="18587299" cy="877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4400" dirty="0">
                <a:hlinkClick r:id="rId4"/>
              </a:rPr>
              <a:t>Annual Progress Report </a:t>
            </a:r>
            <a:endParaRPr lang="en-AU" sz="4400" dirty="0"/>
          </a:p>
          <a:p>
            <a:pPr lvl="1" indent="-457200"/>
            <a:r>
              <a:rPr lang="fr-F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Short, online questionnaire approx May-June</a:t>
            </a:r>
            <a:endParaRPr lang="en-AU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457200"/>
            <a:r>
              <a:rPr lang="en-AU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Enables you and your Thesis Committee to assess your progress</a:t>
            </a:r>
          </a:p>
          <a:p>
            <a:pPr lvl="1" indent="-457200"/>
            <a:r>
              <a:rPr lang="en-AU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you don’t submit - your enrolment status will be changed to Absent Without Leave (AWOL).</a:t>
            </a:r>
          </a:p>
          <a:p>
            <a:pPr lvl="1" indent="-457200"/>
            <a:r>
              <a:rPr lang="en-AU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 will be emailed information and reminders </a:t>
            </a:r>
            <a:r>
              <a:rPr lang="mr-IN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</a:t>
            </a:r>
            <a:r>
              <a:rPr lang="en-AU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check your OC once a week! </a:t>
            </a:r>
          </a:p>
          <a:p>
            <a:endParaRPr lang="en-AU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AU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End-User Survey</a:t>
            </a:r>
          </a:p>
          <a:p>
            <a:pPr marL="1404000" indent="-432000"/>
            <a:r>
              <a:rPr lang="en-AU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Twice per year; compulsory</a:t>
            </a:r>
          </a:p>
          <a:p>
            <a:pPr marL="1404000" indent="-432000"/>
            <a:r>
              <a:rPr lang="en-AU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Online survey – 4 or 5 questions (have you engaged with external-to-Curtin people/organisations related to your HDR?)</a:t>
            </a:r>
          </a:p>
          <a:p>
            <a:pPr marL="1404000" indent="-432000"/>
            <a:r>
              <a:rPr lang="en-AU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 will be emailed information and reminders</a:t>
            </a:r>
          </a:p>
          <a:p>
            <a:pPr lvl="1"/>
            <a:endParaRPr lang="en-AU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AU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What could go wrong?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E8AEB4-9AC4-4537-A3F7-93846232D66F}"/>
              </a:ext>
            </a:extLst>
          </p:cNvPr>
          <p:cNvSpPr txBox="1">
            <a:spLocks/>
          </p:cNvSpPr>
          <p:nvPr/>
        </p:nvSpPr>
        <p:spPr>
          <a:xfrm>
            <a:off x="1445473" y="3352800"/>
            <a:ext cx="17737064" cy="6629400"/>
          </a:xfrm>
          <a:prstGeom prst="rect">
            <a:avLst/>
          </a:prstGeom>
        </p:spPr>
        <p:txBody>
          <a:bodyPr/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Poor Supervision</a:t>
            </a:r>
          </a:p>
          <a:p>
            <a:pPr lvl="1"/>
            <a:r>
              <a:rPr lang="en-AU" dirty="0"/>
              <a:t>Ensure regular meetings</a:t>
            </a:r>
          </a:p>
          <a:p>
            <a:pPr lvl="1"/>
            <a:r>
              <a:rPr lang="en-AU" dirty="0"/>
              <a:t>Engage with Thesis Chair / Supervisory team and DGR</a:t>
            </a:r>
          </a:p>
          <a:p>
            <a:r>
              <a:rPr lang="en-AU" dirty="0"/>
              <a:t>Leave of Absence</a:t>
            </a:r>
          </a:p>
          <a:p>
            <a:pPr lvl="1"/>
            <a:r>
              <a:rPr lang="en-AU" dirty="0"/>
              <a:t>Life happens</a:t>
            </a:r>
          </a:p>
          <a:p>
            <a:r>
              <a:rPr lang="en-AU" dirty="0"/>
              <a:t>Exit strategy</a:t>
            </a:r>
          </a:p>
          <a:p>
            <a:pPr lvl="1"/>
            <a:r>
              <a:rPr lang="en-AU" dirty="0"/>
              <a:t>Masters option</a:t>
            </a:r>
          </a:p>
          <a:p>
            <a:endParaRPr lang="en-AU" sz="1800" dirty="0"/>
          </a:p>
          <a:p>
            <a:endParaRPr lang="en-AU" sz="1800" dirty="0"/>
          </a:p>
          <a:p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810AFC-094C-40C9-832B-05B9B7BAF643}"/>
              </a:ext>
            </a:extLst>
          </p:cNvPr>
          <p:cNvSpPr txBox="1">
            <a:spLocks/>
          </p:cNvSpPr>
          <p:nvPr/>
        </p:nvSpPr>
        <p:spPr>
          <a:xfrm>
            <a:off x="16549089" y="3311342"/>
            <a:ext cx="7988291" cy="6629400"/>
          </a:xfrm>
          <a:prstGeom prst="rect">
            <a:avLst/>
          </a:prstGeom>
        </p:spPr>
        <p:txBody>
          <a:bodyPr/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800" dirty="0"/>
          </a:p>
          <a:p>
            <a:endParaRPr lang="en-AU" dirty="0"/>
          </a:p>
        </p:txBody>
      </p:sp>
      <p:pic>
        <p:nvPicPr>
          <p:cNvPr id="6146" name="Picture 2" descr="Grad School Time Investment | The Grad Student Way">
            <a:extLst>
              <a:ext uri="{FF2B5EF4-FFF2-40B4-BE49-F238E27FC236}">
                <a16:creationId xmlns:a16="http://schemas.microsoft.com/office/drawing/2014/main" id="{1B36C865-5DEA-45FD-B803-F5307C3FA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987" y="6324600"/>
            <a:ext cx="1318846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04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Questions?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810AFC-094C-40C9-832B-05B9B7BAF643}"/>
              </a:ext>
            </a:extLst>
          </p:cNvPr>
          <p:cNvSpPr txBox="1">
            <a:spLocks/>
          </p:cNvSpPr>
          <p:nvPr/>
        </p:nvSpPr>
        <p:spPr>
          <a:xfrm>
            <a:off x="16549089" y="3311342"/>
            <a:ext cx="7988291" cy="6629400"/>
          </a:xfrm>
          <a:prstGeom prst="rect">
            <a:avLst/>
          </a:prstGeom>
        </p:spPr>
        <p:txBody>
          <a:bodyPr/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800" dirty="0"/>
          </a:p>
          <a:p>
            <a:endParaRPr lang="en-AU" dirty="0"/>
          </a:p>
        </p:txBody>
      </p:sp>
      <p:pic>
        <p:nvPicPr>
          <p:cNvPr id="7170" name="Picture 2" descr="Survival Tips for PhD Students | Scientific Malaysian Magazine">
            <a:extLst>
              <a:ext uri="{FF2B5EF4-FFF2-40B4-BE49-F238E27FC236}">
                <a16:creationId xmlns:a16="http://schemas.microsoft.com/office/drawing/2014/main" id="{F4698663-E6C2-486D-985A-2B4DF48D4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7" y="2855349"/>
            <a:ext cx="13334999" cy="969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90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Opportunities for HDR Students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3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02C7C6-7339-0043-AB15-94319DCF5016}"/>
              </a:ext>
            </a:extLst>
          </p:cNvPr>
          <p:cNvSpPr txBox="1">
            <a:spLocks/>
          </p:cNvSpPr>
          <p:nvPr/>
        </p:nvSpPr>
        <p:spPr>
          <a:xfrm>
            <a:off x="2744787" y="3161560"/>
            <a:ext cx="18060987" cy="9792439"/>
          </a:xfrm>
          <a:prstGeom prst="rect">
            <a:avLst/>
          </a:prstGeom>
        </p:spPr>
        <p:txBody>
          <a:bodyPr/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/>
            <a:r>
              <a:rPr lang="en-AU" sz="4800" dirty="0"/>
              <a:t>Training/workshops by:</a:t>
            </a:r>
          </a:p>
          <a:p>
            <a:pPr marL="1481819" lvl="1"/>
            <a:r>
              <a:rPr lang="en-AU" sz="4000" dirty="0">
                <a:hlinkClick r:id="rId5"/>
              </a:rPr>
              <a:t>GRS</a:t>
            </a:r>
            <a:endParaRPr lang="en-AU" sz="4000" dirty="0"/>
          </a:p>
          <a:p>
            <a:pPr marL="1481819" lvl="1"/>
            <a:r>
              <a:rPr lang="en-AU" sz="4000" dirty="0">
                <a:hlinkClick r:id="rId6"/>
              </a:rPr>
              <a:t>Library</a:t>
            </a:r>
            <a:r>
              <a:rPr lang="en-AU" sz="4000" dirty="0"/>
              <a:t> (Bootcamps; Shut Up and Write; GRASP; methods)</a:t>
            </a:r>
          </a:p>
          <a:p>
            <a:pPr marL="1481819" lvl="1"/>
            <a:r>
              <a:rPr lang="en-US" sz="4000" dirty="0">
                <a:hlinkClick r:id="rId7"/>
              </a:rPr>
              <a:t>Curtin Challenge</a:t>
            </a:r>
            <a:endParaRPr lang="en-US" sz="4000" dirty="0"/>
          </a:p>
          <a:p>
            <a:pPr marL="1481819" lvl="1"/>
            <a:r>
              <a:rPr lang="en-US" sz="4000" dirty="0">
                <a:hlinkClick r:id="rId8"/>
              </a:rPr>
              <a:t>Game Changers</a:t>
            </a:r>
            <a:endParaRPr lang="en-US" sz="4000" dirty="0"/>
          </a:p>
          <a:p>
            <a:pPr marL="1481819" lvl="1"/>
            <a:r>
              <a:rPr lang="en-US" sz="4000" dirty="0"/>
              <a:t>Workshops/events listed on </a:t>
            </a:r>
            <a:r>
              <a:rPr lang="en-US" sz="4000" dirty="0">
                <a:hlinkClick r:id="rId9"/>
              </a:rPr>
              <a:t>UniHub</a:t>
            </a:r>
            <a:endParaRPr lang="en-US" sz="4000" dirty="0"/>
          </a:p>
          <a:p>
            <a:pPr marL="1481819" lvl="1"/>
            <a:r>
              <a:rPr lang="en-US" sz="4000" dirty="0">
                <a:hlinkClick r:id="rId10"/>
              </a:rPr>
              <a:t>Curtin Institute for Computation </a:t>
            </a:r>
            <a:endParaRPr lang="en-US" sz="4000" dirty="0"/>
          </a:p>
          <a:p>
            <a:pPr marL="1481819" lvl="1"/>
            <a:r>
              <a:rPr lang="en-US" sz="4000" dirty="0">
                <a:hlinkClick r:id="rId11"/>
              </a:rPr>
              <a:t>ResBaz</a:t>
            </a:r>
            <a:endParaRPr lang="en-US" sz="4000" dirty="0"/>
          </a:p>
          <a:p>
            <a:pPr marL="1481819" lvl="1"/>
            <a:r>
              <a:rPr lang="en-US" sz="4000" dirty="0">
                <a:hlinkClick r:id="rId12"/>
              </a:rPr>
              <a:t>IP</a:t>
            </a:r>
            <a:r>
              <a:rPr lang="en-US" sz="4000" dirty="0"/>
              <a:t> &amp; Commercialisation training</a:t>
            </a:r>
            <a:endParaRPr lang="en-AU" sz="4000" dirty="0"/>
          </a:p>
          <a:p>
            <a:pPr marL="266700"/>
            <a:r>
              <a:rPr lang="en-AU" sz="4800" dirty="0"/>
              <a:t>Mobility grants, completion grants</a:t>
            </a:r>
          </a:p>
          <a:p>
            <a:pPr marL="266700"/>
            <a:r>
              <a:rPr lang="en-AU" sz="4800" dirty="0"/>
              <a:t>Internships - </a:t>
            </a:r>
            <a:r>
              <a:rPr lang="en-AU" sz="4800" dirty="0">
                <a:hlinkClick r:id="rId13"/>
              </a:rPr>
              <a:t>APR Intern, </a:t>
            </a:r>
            <a:r>
              <a:rPr lang="en-AU" sz="4800" dirty="0"/>
              <a:t> </a:t>
            </a:r>
            <a:r>
              <a:rPr lang="en-AU" sz="4800" dirty="0">
                <a:hlinkClick r:id="rId14"/>
              </a:rPr>
              <a:t>iPREP Biodesign</a:t>
            </a:r>
            <a:r>
              <a:rPr lang="en-AU" sz="4800" dirty="0"/>
              <a:t>, Curtin internships)</a:t>
            </a:r>
          </a:p>
          <a:p>
            <a:pPr marL="881063" lvl="1" indent="-342900">
              <a:buFont typeface="Arial" panose="020B0604020202020204" pitchFamily="34" charset="0"/>
              <a:buChar char="•"/>
            </a:pPr>
            <a:endParaRPr lang="en-AU" sz="4800" dirty="0"/>
          </a:p>
          <a:p>
            <a:pPr marL="881063" lvl="1" indent="-342900">
              <a:buFont typeface="Arial" panose="020B0604020202020204" pitchFamily="34" charset="0"/>
              <a:buChar char="•"/>
            </a:pPr>
            <a:endParaRPr lang="en-AU" sz="4800" dirty="0"/>
          </a:p>
        </p:txBody>
      </p:sp>
    </p:spTree>
    <p:extLst>
      <p:ext uri="{BB962C8B-B14F-4D97-AF65-F5344CB8AC3E}">
        <p14:creationId xmlns:p14="http://schemas.microsoft.com/office/powerpoint/2010/main" val="87619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ATN Frontiers Program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3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90117136-973B-594B-8DA0-79C09066E873}"/>
              </a:ext>
            </a:extLst>
          </p:cNvPr>
          <p:cNvSpPr txBox="1">
            <a:spLocks/>
          </p:cNvSpPr>
          <p:nvPr/>
        </p:nvSpPr>
        <p:spPr>
          <a:xfrm>
            <a:off x="992188" y="3660414"/>
            <a:ext cx="17830800" cy="9369786"/>
          </a:xfrm>
          <a:prstGeom prst="rect">
            <a:avLst/>
          </a:prstGeom>
        </p:spPr>
        <p:txBody>
          <a:bodyPr/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4400" dirty="0"/>
              <a:t>Online training program for HDR students by the Australian</a:t>
            </a:r>
            <a:br>
              <a:rPr lang="en-AU" sz="4400" dirty="0"/>
            </a:br>
            <a:r>
              <a:rPr lang="en-AU" sz="4400" dirty="0"/>
              <a:t> Technology Network (ATN – Curtin, RMIT, </a:t>
            </a:r>
            <a:r>
              <a:rPr lang="en-AU" sz="4400" dirty="0" err="1"/>
              <a:t>UniSA</a:t>
            </a:r>
            <a:r>
              <a:rPr lang="en-AU" sz="4400" dirty="0"/>
              <a:t>, UTS, Deakin)</a:t>
            </a:r>
          </a:p>
          <a:p>
            <a:endParaRPr lang="en-AU" sz="4400" dirty="0"/>
          </a:p>
          <a:p>
            <a:r>
              <a:rPr lang="en-AU" sz="4400" dirty="0"/>
              <a:t>Enhance knowledge and skills in the future of research and work</a:t>
            </a:r>
          </a:p>
          <a:p>
            <a:endParaRPr lang="en-AU" sz="4400" dirty="0"/>
          </a:p>
          <a:p>
            <a:r>
              <a:rPr lang="en-AU" sz="4400" i="1" dirty="0"/>
              <a:t>Foundations of the Future </a:t>
            </a:r>
            <a:r>
              <a:rPr lang="en-AU" sz="4400" dirty="0"/>
              <a:t>– practitioner focus; prepares students to </a:t>
            </a:r>
            <a:br>
              <a:rPr lang="en-AU" sz="4400" dirty="0"/>
            </a:br>
            <a:r>
              <a:rPr lang="en-AU" sz="4400" dirty="0"/>
              <a:t>shape the future of innovation and productivity.  </a:t>
            </a:r>
          </a:p>
          <a:p>
            <a:endParaRPr lang="en-AU" sz="4400" dirty="0"/>
          </a:p>
          <a:p>
            <a:pPr lvl="1" algn="ctr"/>
            <a:r>
              <a:rPr lang="en-AU" sz="4400" dirty="0">
                <a:solidFill>
                  <a:schemeClr val="accent1"/>
                </a:solidFill>
              </a:rPr>
              <a:t>Future Professional              </a:t>
            </a:r>
            <a:r>
              <a:rPr lang="en-AU" sz="4400" dirty="0">
                <a:solidFill>
                  <a:schemeClr val="bg2">
                    <a:lumMod val="75000"/>
                  </a:schemeClr>
                </a:solidFill>
              </a:rPr>
              <a:t>Future of Data </a:t>
            </a:r>
          </a:p>
          <a:p>
            <a:pPr lvl="1" algn="ctr"/>
            <a:r>
              <a:rPr lang="en-AU" sz="4400" dirty="0"/>
              <a:t>         </a:t>
            </a:r>
            <a:r>
              <a:rPr lang="en-AU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Future of Work and Innovation</a:t>
            </a:r>
            <a:r>
              <a:rPr lang="en-AU" sz="4400" dirty="0"/>
              <a:t>               </a:t>
            </a:r>
            <a:r>
              <a:rPr lang="en-AU" sz="4400" dirty="0">
                <a:solidFill>
                  <a:schemeClr val="accent3">
                    <a:lumMod val="75000"/>
                  </a:schemeClr>
                </a:solidFill>
              </a:rPr>
              <a:t>Future of Technology</a:t>
            </a:r>
          </a:p>
          <a:p>
            <a:pPr lvl="1" algn="ctr"/>
            <a:r>
              <a:rPr lang="en-AU" sz="4400" dirty="0">
                <a:solidFill>
                  <a:schemeClr val="accent6">
                    <a:lumMod val="75000"/>
                  </a:schemeClr>
                </a:solidFill>
              </a:rPr>
              <a:t>Future of Leadership</a:t>
            </a:r>
          </a:p>
          <a:p>
            <a:endParaRPr lang="en-AU" sz="4400" dirty="0"/>
          </a:p>
          <a:p>
            <a:endParaRPr lang="en-AU" sz="4400" dirty="0"/>
          </a:p>
          <a:p>
            <a:endParaRPr lang="en-AU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1C6984-606C-0B4F-BD86-5F24830C3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2972" y="4267200"/>
            <a:ext cx="76200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Mentoring - IMNIS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3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4A1DBA-926B-5C4C-B956-3835FC997D0D}"/>
              </a:ext>
            </a:extLst>
          </p:cNvPr>
          <p:cNvSpPr txBox="1">
            <a:spLocks/>
          </p:cNvSpPr>
          <p:nvPr/>
        </p:nvSpPr>
        <p:spPr>
          <a:xfrm>
            <a:off x="623398" y="3048000"/>
            <a:ext cx="14999189" cy="8951861"/>
          </a:xfrm>
          <a:prstGeom prst="rect">
            <a:avLst/>
          </a:prstGeom>
        </p:spPr>
        <p:txBody>
          <a:bodyPr/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/>
          </a:p>
          <a:p>
            <a:pPr indent="-457200">
              <a:spcBef>
                <a:spcPts val="600"/>
              </a:spcBef>
              <a:spcAft>
                <a:spcPts val="1200"/>
              </a:spcAft>
            </a:pPr>
            <a:r>
              <a:rPr lang="en-AU" dirty="0">
                <a:hlinkClick r:id="rId5"/>
              </a:rPr>
              <a:t>IMNIS</a:t>
            </a:r>
            <a:r>
              <a:rPr lang="en-AU" dirty="0"/>
              <a:t> – Industry Mentoring Network in STEM - 12 months</a:t>
            </a:r>
          </a:p>
          <a:p>
            <a:pPr marL="538163" lvl="1" indent="-457200">
              <a:spcBef>
                <a:spcPts val="600"/>
              </a:spcBef>
              <a:spcAft>
                <a:spcPts val="1200"/>
              </a:spcAft>
            </a:pPr>
            <a:r>
              <a:rPr lang="en-AU" sz="4400" dirty="0"/>
              <a:t>by </a:t>
            </a:r>
            <a:r>
              <a:rPr lang="en-AU" sz="4400" dirty="0">
                <a:hlinkClick r:id="rId6"/>
              </a:rPr>
              <a:t>Australian Academy of Technology and Engineering</a:t>
            </a:r>
          </a:p>
          <a:p>
            <a:pPr marL="538163" lvl="1" indent="-457200">
              <a:spcBef>
                <a:spcPts val="600"/>
              </a:spcBef>
              <a:spcAft>
                <a:spcPts val="1200"/>
              </a:spcAft>
            </a:pPr>
            <a:r>
              <a:rPr lang="en-AU" sz="4400" dirty="0"/>
              <a:t>EOI March/April, look out for email invitation</a:t>
            </a:r>
          </a:p>
          <a:p>
            <a:pPr marL="538163" lvl="1" indent="-457200">
              <a:spcBef>
                <a:spcPts val="600"/>
              </a:spcBef>
              <a:spcAft>
                <a:spcPts val="1200"/>
              </a:spcAft>
            </a:pPr>
            <a:r>
              <a:rPr lang="en-AU" sz="4400" dirty="0"/>
              <a:t>Students matched with an industry mentor (Perth based)</a:t>
            </a:r>
          </a:p>
          <a:p>
            <a:pPr marL="538163" lvl="1" indent="-457200">
              <a:spcBef>
                <a:spcPts val="600"/>
              </a:spcBef>
              <a:spcAft>
                <a:spcPts val="1200"/>
              </a:spcAft>
            </a:pPr>
            <a:r>
              <a:rPr lang="en-AU" sz="4400" dirty="0"/>
              <a:t>Pragmatic advice, broad professional network,  industry engagement; advice for industry career opportunities</a:t>
            </a:r>
          </a:p>
          <a:p>
            <a:pPr marL="538163" lvl="1" indent="-457200">
              <a:spcBef>
                <a:spcPts val="600"/>
              </a:spcBef>
              <a:spcAft>
                <a:spcPts val="1200"/>
              </a:spcAft>
            </a:pPr>
            <a:r>
              <a:rPr lang="en-AU" sz="4400" dirty="0"/>
              <a:t>Monthly mentor/mentee meeting</a:t>
            </a:r>
          </a:p>
          <a:p>
            <a:pPr marL="538163" lvl="1" indent="-457200">
              <a:spcBef>
                <a:spcPts val="600"/>
              </a:spcBef>
              <a:spcAft>
                <a:spcPts val="1200"/>
              </a:spcAft>
            </a:pPr>
            <a:r>
              <a:rPr lang="en-AU" sz="4400" dirty="0"/>
              <a:t>Networking events in Perth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BD7B03-39F3-0243-8CA9-DF7403F13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85522" y="6830961"/>
            <a:ext cx="7760929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2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Web of Science Academy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3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77ECAB-BB07-EF4A-ACA5-2FBC71E0D974}"/>
              </a:ext>
            </a:extLst>
          </p:cNvPr>
          <p:cNvSpPr txBox="1">
            <a:spLocks/>
          </p:cNvSpPr>
          <p:nvPr/>
        </p:nvSpPr>
        <p:spPr>
          <a:xfrm>
            <a:off x="1144587" y="3660414"/>
            <a:ext cx="14922251" cy="8353400"/>
          </a:xfrm>
          <a:prstGeom prst="rect">
            <a:avLst/>
          </a:prstGeom>
        </p:spPr>
        <p:txBody>
          <a:bodyPr/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4400" dirty="0">
                <a:hlinkClick r:id="rId5"/>
              </a:rPr>
              <a:t>https://webofscienceacademy.clarivate.com/pages/29/home</a:t>
            </a:r>
            <a:endParaRPr lang="en-AU" sz="4400" dirty="0"/>
          </a:p>
          <a:p>
            <a:r>
              <a:rPr lang="en-AU" sz="4400" dirty="0"/>
              <a:t>Free for students and/staff</a:t>
            </a:r>
          </a:p>
          <a:p>
            <a:r>
              <a:rPr lang="en-AU" sz="4400" dirty="0"/>
              <a:t>Courses on offer:</a:t>
            </a:r>
            <a:br>
              <a:rPr lang="en-AU" sz="4400" dirty="0"/>
            </a:br>
            <a:endParaRPr lang="en-US" sz="4400" dirty="0"/>
          </a:p>
          <a:p>
            <a:pPr marL="1486581" lvl="2">
              <a:lnSpc>
                <a:spcPct val="115000"/>
              </a:lnSpc>
            </a:pPr>
            <a:r>
              <a:rPr lang="en-AU" sz="4000" dirty="0"/>
              <a:t>Good Citation Behaviour</a:t>
            </a:r>
            <a:endParaRPr lang="en-US" sz="4000" dirty="0"/>
          </a:p>
          <a:p>
            <a:pPr marL="1486581" lvl="2">
              <a:lnSpc>
                <a:spcPct val="115000"/>
              </a:lnSpc>
            </a:pPr>
            <a:r>
              <a:rPr lang="en-AU" sz="4000" dirty="0"/>
              <a:t>An introduction to peer review</a:t>
            </a:r>
            <a:endParaRPr lang="en-US" sz="4000" dirty="0"/>
          </a:p>
          <a:p>
            <a:pPr marL="1486581" lvl="2">
              <a:lnSpc>
                <a:spcPct val="115000"/>
              </a:lnSpc>
            </a:pPr>
            <a:r>
              <a:rPr lang="en-AU" sz="4000" dirty="0"/>
              <a:t>Reviewing in the Sciences</a:t>
            </a:r>
            <a:endParaRPr lang="en-US" sz="4000" dirty="0"/>
          </a:p>
          <a:p>
            <a:pPr marL="1486581" lvl="2">
              <a:lnSpc>
                <a:spcPct val="115000"/>
              </a:lnSpc>
            </a:pPr>
            <a:r>
              <a:rPr lang="en-AU" sz="4000" dirty="0"/>
              <a:t>Co-reviewing with a mentor</a:t>
            </a:r>
            <a:endParaRPr lang="en-US" sz="4000" dirty="0"/>
          </a:p>
          <a:p>
            <a:pPr marL="1486581" lvl="2">
              <a:lnSpc>
                <a:spcPct val="115000"/>
              </a:lnSpc>
            </a:pPr>
            <a:r>
              <a:rPr lang="en-AU" sz="4000" dirty="0"/>
              <a:t>Mentoring in Peer Review</a:t>
            </a:r>
            <a:endParaRPr lang="en-US" sz="4000" dirty="0"/>
          </a:p>
          <a:p>
            <a:endParaRPr lang="en-AU" sz="4400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7EE6229-ED25-EB45-AB46-1B0C90489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2626" y="7467600"/>
            <a:ext cx="10641717" cy="339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8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Welcome to Curtin University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E59A6739-3E6B-46AA-817C-32C4EEE9D4DB}"/>
              </a:ext>
            </a:extLst>
          </p:cNvPr>
          <p:cNvSpPr txBox="1">
            <a:spLocks noChangeArrowheads="1"/>
          </p:cNvSpPr>
          <p:nvPr/>
        </p:nvSpPr>
        <p:spPr>
          <a:xfrm>
            <a:off x="992187" y="3221990"/>
            <a:ext cx="22074757" cy="972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AU" dirty="0">
                <a:hlinkClick r:id="rId4"/>
              </a:rPr>
              <a:t>Kaia video link </a:t>
            </a:r>
            <a:endParaRPr lang="en-AU" dirty="0"/>
          </a:p>
          <a:p>
            <a:pPr>
              <a:lnSpc>
                <a:spcPct val="90000"/>
              </a:lnSpc>
            </a:pPr>
            <a:r>
              <a:rPr lang="en-AU" dirty="0"/>
              <a:t>Largest University in WA with ~56,000 students in total</a:t>
            </a:r>
          </a:p>
          <a:p>
            <a:pPr>
              <a:lnSpc>
                <a:spcPct val="90000"/>
              </a:lnSpc>
            </a:pPr>
            <a:endParaRPr lang="en-AU" dirty="0"/>
          </a:p>
          <a:p>
            <a:pPr>
              <a:lnSpc>
                <a:spcPct val="90000"/>
              </a:lnSpc>
            </a:pPr>
            <a:r>
              <a:rPr lang="en-AU" dirty="0"/>
              <a:t>~1,800 HDR students, ~ 40% International students</a:t>
            </a:r>
          </a:p>
          <a:p>
            <a:pPr>
              <a:lnSpc>
                <a:spcPct val="90000"/>
              </a:lnSpc>
            </a:pPr>
            <a:endParaRPr lang="en-AU" dirty="0"/>
          </a:p>
          <a:p>
            <a:pPr>
              <a:lnSpc>
                <a:spcPct val="90000"/>
              </a:lnSpc>
            </a:pPr>
            <a:r>
              <a:rPr lang="en-AU" dirty="0"/>
              <a:t>Global campuses</a:t>
            </a:r>
          </a:p>
          <a:p>
            <a:pPr lvl="1">
              <a:lnSpc>
                <a:spcPct val="90000"/>
              </a:lnSpc>
            </a:pPr>
            <a:r>
              <a:rPr lang="en-AU" dirty="0"/>
              <a:t>Malaysia; Singapore; Mauritius; Dubai, Bentley (Perth), Perth City, Kalgoorlie and Midland</a:t>
            </a:r>
          </a:p>
          <a:p>
            <a:pPr>
              <a:lnSpc>
                <a:spcPct val="90000"/>
              </a:lnSpc>
            </a:pPr>
            <a:endParaRPr lang="en-AU" dirty="0"/>
          </a:p>
          <a:p>
            <a:pPr>
              <a:lnSpc>
                <a:spcPct val="90000"/>
              </a:lnSpc>
            </a:pPr>
            <a:r>
              <a:rPr lang="en-AU" dirty="0"/>
              <a:t>Member of the ATN group of Universities </a:t>
            </a:r>
          </a:p>
          <a:p>
            <a:pPr lvl="1">
              <a:lnSpc>
                <a:spcPct val="90000"/>
              </a:lnSpc>
            </a:pPr>
            <a:r>
              <a:rPr lang="en-AU" dirty="0"/>
              <a:t>Curtin</a:t>
            </a:r>
          </a:p>
          <a:p>
            <a:pPr lvl="1">
              <a:lnSpc>
                <a:spcPct val="90000"/>
              </a:lnSpc>
            </a:pPr>
            <a:r>
              <a:rPr lang="en-AU" dirty="0" err="1"/>
              <a:t>UniSA</a:t>
            </a:r>
            <a:r>
              <a:rPr lang="en-AU" dirty="0"/>
              <a:t>, UTS, </a:t>
            </a:r>
            <a:r>
              <a:rPr lang="en-AU" dirty="0" err="1"/>
              <a:t>RMiT</a:t>
            </a:r>
            <a:r>
              <a:rPr lang="en-AU" dirty="0"/>
              <a:t>, Deakin </a:t>
            </a:r>
          </a:p>
          <a:p>
            <a:pPr>
              <a:lnSpc>
                <a:spcPct val="90000"/>
              </a:lnSpc>
            </a:pPr>
            <a:endParaRPr lang="en-AU" dirty="0"/>
          </a:p>
          <a:p>
            <a:pPr>
              <a:lnSpc>
                <a:spcPct val="90000"/>
              </a:lnSpc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620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Student Presentation Competitions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3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3F926B-850D-1D43-90E1-7E61E3AC6F56}"/>
              </a:ext>
            </a:extLst>
          </p:cNvPr>
          <p:cNvSpPr txBox="1">
            <a:spLocks/>
          </p:cNvSpPr>
          <p:nvPr/>
        </p:nvSpPr>
        <p:spPr bwMode="auto">
          <a:xfrm>
            <a:off x="915987" y="3160988"/>
            <a:ext cx="19282419" cy="1024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ct val="30000"/>
              </a:spcBef>
              <a:buClr>
                <a:schemeClr val="tx1"/>
              </a:buClr>
            </a:pPr>
            <a:r>
              <a:rPr lang="en-AU" sz="4400" dirty="0"/>
              <a:t>Enhance communication/presentation skills </a:t>
            </a:r>
          </a:p>
          <a:p>
            <a:pPr marL="0" lvl="1">
              <a:spcBef>
                <a:spcPct val="30000"/>
              </a:spcBef>
              <a:buClr>
                <a:schemeClr val="tx1"/>
              </a:buClr>
            </a:pPr>
            <a:r>
              <a:rPr lang="en-AU" sz="4400" dirty="0"/>
              <a:t>Networking opportunities </a:t>
            </a:r>
          </a:p>
          <a:p>
            <a:pPr marL="0" lvl="1">
              <a:spcBef>
                <a:spcPct val="30000"/>
              </a:spcBef>
              <a:buClr>
                <a:schemeClr val="tx1"/>
              </a:buClr>
            </a:pPr>
            <a:r>
              <a:rPr lang="en-AU" sz="4400" dirty="0"/>
              <a:t>Curtin &amp; global competitions, prizes to be won!</a:t>
            </a:r>
          </a:p>
          <a:p>
            <a:pPr marL="0" lvl="1">
              <a:spcBef>
                <a:spcPct val="30000"/>
              </a:spcBef>
              <a:buClr>
                <a:schemeClr val="tx1"/>
              </a:buClr>
            </a:pPr>
            <a:r>
              <a:rPr lang="en-AU" sz="4400" dirty="0"/>
              <a:t>Resource materials, mentoring and practice sessions available to support entrants</a:t>
            </a:r>
          </a:p>
          <a:p>
            <a:pPr marL="1215118" lvl="2">
              <a:spcBef>
                <a:spcPct val="30000"/>
              </a:spcBef>
              <a:buClr>
                <a:schemeClr val="tx1"/>
              </a:buClr>
            </a:pPr>
            <a:r>
              <a:rPr lang="en-AU" sz="4000" dirty="0">
                <a:hlinkClick r:id="rId5"/>
              </a:rPr>
              <a:t>Famelab</a:t>
            </a:r>
            <a:r>
              <a:rPr lang="en-AU" sz="4000" dirty="0"/>
              <a:t> – January-February</a:t>
            </a:r>
            <a:endParaRPr lang="en-AU" sz="4000" dirty="0">
              <a:hlinkClick r:id="rId6"/>
            </a:endParaRPr>
          </a:p>
          <a:p>
            <a:pPr marL="1215118" lvl="2">
              <a:spcBef>
                <a:spcPct val="30000"/>
              </a:spcBef>
              <a:buClr>
                <a:schemeClr val="tx1"/>
              </a:buClr>
            </a:pPr>
            <a:r>
              <a:rPr lang="en-AU" sz="4000" dirty="0">
                <a:hlinkClick r:id="rId6"/>
              </a:rPr>
              <a:t>Visual Your Thesis competition</a:t>
            </a:r>
            <a:r>
              <a:rPr lang="en-AU" sz="4000" dirty="0"/>
              <a:t> – 60 second slide show.  Competition will run April/May</a:t>
            </a:r>
          </a:p>
          <a:p>
            <a:pPr marL="1215118" lvl="2">
              <a:spcBef>
                <a:spcPct val="30000"/>
              </a:spcBef>
              <a:buClr>
                <a:schemeClr val="tx1"/>
              </a:buClr>
            </a:pPr>
            <a:r>
              <a:rPr lang="en-AU" sz="4000" dirty="0">
                <a:hlinkClick r:id="rId7"/>
              </a:rPr>
              <a:t>Curtin 3MT </a:t>
            </a:r>
            <a:r>
              <a:rPr lang="en-AU" sz="4000" dirty="0"/>
              <a:t>website and </a:t>
            </a:r>
            <a:r>
              <a:rPr lang="en-AU" sz="4000" dirty="0">
                <a:hlinkClick r:id="rId8"/>
              </a:rPr>
              <a:t>UQ 3MT</a:t>
            </a:r>
            <a:r>
              <a:rPr lang="en-AU" sz="4000" dirty="0"/>
              <a:t>. Opens June,  heats/final in September.</a:t>
            </a:r>
          </a:p>
          <a:p>
            <a:pPr marL="1215118" lvl="2">
              <a:spcBef>
                <a:spcPct val="30000"/>
              </a:spcBef>
              <a:buClr>
                <a:schemeClr val="tx1"/>
              </a:buClr>
            </a:pPr>
            <a:r>
              <a:rPr lang="en-AU" sz="4000" dirty="0">
                <a:hlinkClick r:id="rId9"/>
              </a:rPr>
              <a:t>Pitch it Clever  </a:t>
            </a:r>
            <a:r>
              <a:rPr lang="en-AU" sz="4000" dirty="0"/>
              <a:t>by Universities Australia</a:t>
            </a:r>
          </a:p>
          <a:p>
            <a:pPr marL="266700" lvl="1" indent="-2667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</a:pPr>
            <a:endParaRPr lang="en-AU" sz="4400" dirty="0"/>
          </a:p>
        </p:txBody>
      </p:sp>
    </p:spTree>
    <p:extLst>
      <p:ext uri="{BB962C8B-B14F-4D97-AF65-F5344CB8AC3E}">
        <p14:creationId xmlns:p14="http://schemas.microsoft.com/office/powerpoint/2010/main" val="44763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Support &amp; Resources for Graduate Students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3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979A631-7416-DA49-86C5-DD585DFA2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913" y="2622144"/>
            <a:ext cx="21448674" cy="1108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3" lvl="1" indent="-457200">
              <a:spcBef>
                <a:spcPts val="600"/>
              </a:spcBef>
              <a:spcAft>
                <a:spcPts val="600"/>
              </a:spcAft>
            </a:pPr>
            <a:r>
              <a:rPr lang="en-AU" sz="4400" dirty="0">
                <a:hlinkClick r:id="rId5"/>
              </a:rPr>
              <a:t>Student Essentials </a:t>
            </a:r>
            <a:r>
              <a:rPr lang="en-AU" sz="4400" dirty="0"/>
              <a:t>for links to: </a:t>
            </a:r>
            <a:r>
              <a:rPr lang="en-AU" sz="4400" dirty="0">
                <a:hlinkClick r:id="rId6"/>
              </a:rPr>
              <a:t>Curtin Experience </a:t>
            </a:r>
            <a:r>
              <a:rPr lang="en-AU" sz="4400" dirty="0"/>
              <a:t>  </a:t>
            </a:r>
            <a:r>
              <a:rPr lang="en-AU" sz="4400" dirty="0">
                <a:hlinkClick r:id="rId7"/>
              </a:rPr>
              <a:t>Curtin Connect </a:t>
            </a:r>
            <a:r>
              <a:rPr lang="en-AU" sz="4400" dirty="0"/>
              <a:t>  </a:t>
            </a:r>
            <a:br>
              <a:rPr lang="en-AU" sz="4400" dirty="0"/>
            </a:br>
            <a:r>
              <a:rPr lang="en-AU" sz="4400" dirty="0">
                <a:hlinkClick r:id="rId8"/>
              </a:rPr>
              <a:t>Personal Support </a:t>
            </a:r>
            <a:r>
              <a:rPr lang="en-AU" sz="4400" dirty="0"/>
              <a:t>(Career; Counselling; health; equity; disability; etc) </a:t>
            </a:r>
          </a:p>
          <a:p>
            <a:pPr marL="538163" lvl="1" indent="-457200">
              <a:spcBef>
                <a:spcPts val="600"/>
              </a:spcBef>
              <a:spcAft>
                <a:spcPts val="600"/>
              </a:spcAft>
            </a:pPr>
            <a:r>
              <a:rPr lang="en-AU" sz="4400" dirty="0">
                <a:hlinkClick r:id="rId9"/>
              </a:rPr>
              <a:t>UniHub </a:t>
            </a:r>
            <a:r>
              <a:rPr lang="en-AU" sz="4400" dirty="0"/>
              <a:t>to search events/jobs/resources</a:t>
            </a:r>
          </a:p>
          <a:p>
            <a:pPr marL="538163" lvl="1" indent="-457200">
              <a:spcBef>
                <a:spcPts val="600"/>
              </a:spcBef>
              <a:spcAft>
                <a:spcPts val="600"/>
              </a:spcAft>
            </a:pPr>
            <a:r>
              <a:rPr lang="en-AU" sz="4400" dirty="0">
                <a:hlinkClick r:id="rId10"/>
              </a:rPr>
              <a:t>Student OASIS </a:t>
            </a:r>
            <a:r>
              <a:rPr lang="en-AU" sz="4400" dirty="0"/>
              <a:t>&gt;&gt; ‘My Experience’ tab – prompts students to complete essential/recommended quests &amp; tasks, </a:t>
            </a:r>
            <a:r>
              <a:rPr lang="en-AU" sz="4400" dirty="0" err="1"/>
              <a:t>eg</a:t>
            </a:r>
            <a:r>
              <a:rPr lang="en-AU" sz="4400" dirty="0"/>
              <a:t>, HDR-only:  Research Preparedness, Milestones; industry engagement</a:t>
            </a:r>
          </a:p>
          <a:p>
            <a:pPr marL="538163" lvl="1" indent="-457200">
              <a:spcBef>
                <a:spcPts val="600"/>
              </a:spcBef>
              <a:spcAft>
                <a:spcPts val="600"/>
              </a:spcAft>
            </a:pPr>
            <a:r>
              <a:rPr lang="en-AU" sz="4400" dirty="0"/>
              <a:t>Faculty/School: Faculty Dean, Directors of Graduate Research; Thesis Committee Members</a:t>
            </a:r>
          </a:p>
          <a:p>
            <a:pPr marL="538163" lvl="1" indent="-457200">
              <a:spcBef>
                <a:spcPts val="600"/>
              </a:spcBef>
              <a:spcAft>
                <a:spcPts val="600"/>
              </a:spcAft>
            </a:pPr>
            <a:r>
              <a:rPr lang="en-AU" sz="4400" dirty="0"/>
              <a:t>Library (</a:t>
            </a:r>
            <a:r>
              <a:rPr lang="en-AU" sz="4400" dirty="0">
                <a:hlinkClick r:id="rId11"/>
              </a:rPr>
              <a:t>Faculty Librarians</a:t>
            </a:r>
            <a:r>
              <a:rPr lang="en-AU" sz="4400" dirty="0"/>
              <a:t>; </a:t>
            </a:r>
            <a:r>
              <a:rPr lang="en-AU" sz="4400" dirty="0">
                <a:hlinkClick r:id="rId12"/>
              </a:rPr>
              <a:t>Library Research support</a:t>
            </a:r>
            <a:r>
              <a:rPr lang="en-AU" sz="4400" dirty="0"/>
              <a:t>; </a:t>
            </a:r>
            <a:r>
              <a:rPr lang="en-AU" sz="4400" dirty="0">
                <a:hlinkClick r:id="rId13"/>
              </a:rPr>
              <a:t>GRASP</a:t>
            </a:r>
            <a:r>
              <a:rPr lang="en-AU" sz="4400" dirty="0"/>
              <a:t>) </a:t>
            </a:r>
          </a:p>
          <a:p>
            <a:pPr marL="538163" lvl="1" indent="-457200">
              <a:spcBef>
                <a:spcPts val="600"/>
              </a:spcBef>
              <a:spcAft>
                <a:spcPts val="600"/>
              </a:spcAft>
            </a:pPr>
            <a:r>
              <a:rPr lang="en-AU" sz="4400" dirty="0">
                <a:hlinkClick r:id="rId14"/>
              </a:rPr>
              <a:t>Research ethics and safety</a:t>
            </a:r>
            <a:r>
              <a:rPr lang="en-AU" sz="4400" dirty="0"/>
              <a:t> includes link to RIG</a:t>
            </a:r>
          </a:p>
          <a:p>
            <a:pPr marL="538163" lvl="1" indent="-457200">
              <a:spcBef>
                <a:spcPts val="600"/>
              </a:spcBef>
              <a:spcAft>
                <a:spcPts val="600"/>
              </a:spcAft>
            </a:pPr>
            <a:r>
              <a:rPr lang="en-AU" sz="4400" dirty="0">
                <a:hlinkClick r:id="rId15"/>
              </a:rPr>
              <a:t>Health, Safety and Emergency Management </a:t>
            </a:r>
            <a:r>
              <a:rPr lang="en-AU" sz="4400" dirty="0"/>
              <a:t>CHARM; Risk Assessments</a:t>
            </a:r>
          </a:p>
          <a:p>
            <a:pPr marL="538163" lvl="1" indent="-457200">
              <a:spcBef>
                <a:spcPts val="600"/>
              </a:spcBef>
              <a:spcAft>
                <a:spcPts val="600"/>
              </a:spcAft>
            </a:pPr>
            <a:r>
              <a:rPr lang="en-AU" sz="4400" dirty="0">
                <a:hlinkClick r:id="rId16"/>
              </a:rPr>
              <a:t>Curtin Institute for Computation</a:t>
            </a:r>
            <a:endParaRPr lang="en-AU" sz="4400" dirty="0"/>
          </a:p>
          <a:p>
            <a:pPr marL="538163" lvl="1" indent="-457200">
              <a:spcBef>
                <a:spcPts val="600"/>
              </a:spcBef>
              <a:spcAft>
                <a:spcPts val="600"/>
              </a:spcAft>
            </a:pPr>
            <a:r>
              <a:rPr lang="en-AU" sz="4400" dirty="0">
                <a:hlinkClick r:id="rId17"/>
              </a:rPr>
              <a:t>Student Guild</a:t>
            </a:r>
            <a:r>
              <a:rPr lang="en-AU" sz="4400" dirty="0"/>
              <a:t>  </a:t>
            </a:r>
            <a:r>
              <a:rPr lang="en-AU" sz="4400" dirty="0" err="1"/>
              <a:t>eg</a:t>
            </a:r>
            <a:r>
              <a:rPr lang="en-AU" sz="4400" dirty="0"/>
              <a:t> </a:t>
            </a:r>
            <a:r>
              <a:rPr lang="en-AU" sz="4400" dirty="0">
                <a:hlinkClick r:id="rId18"/>
              </a:rPr>
              <a:t>Student Assist</a:t>
            </a:r>
            <a:r>
              <a:rPr lang="en-AU" sz="4400" dirty="0"/>
              <a:t>; </a:t>
            </a:r>
            <a:r>
              <a:rPr lang="en-AU" sz="4400" dirty="0">
                <a:hlinkClick r:id="rId19"/>
              </a:rPr>
              <a:t>student clubs</a:t>
            </a:r>
            <a:r>
              <a:rPr lang="en-AU" sz="4400" dirty="0"/>
              <a:t> etc</a:t>
            </a:r>
          </a:p>
          <a:p>
            <a:pPr lvl="1">
              <a:lnSpc>
                <a:spcPct val="90000"/>
              </a:lnSpc>
            </a:pPr>
            <a:endParaRPr lang="en-AU" sz="4400" dirty="0"/>
          </a:p>
        </p:txBody>
      </p:sp>
    </p:spTree>
    <p:extLst>
      <p:ext uri="{BB962C8B-B14F-4D97-AF65-F5344CB8AC3E}">
        <p14:creationId xmlns:p14="http://schemas.microsoft.com/office/powerpoint/2010/main" val="211232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GRS Contacts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3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E80AACB-25EC-A941-B1B9-72FAA3863653}"/>
              </a:ext>
            </a:extLst>
          </p:cNvPr>
          <p:cNvSpPr txBox="1">
            <a:spLocks/>
          </p:cNvSpPr>
          <p:nvPr/>
        </p:nvSpPr>
        <p:spPr>
          <a:xfrm>
            <a:off x="1535112" y="3408825"/>
            <a:ext cx="18430875" cy="9539302"/>
          </a:xfrm>
          <a:prstGeom prst="rect">
            <a:avLst/>
          </a:prstGeom>
        </p:spPr>
        <p:txBody>
          <a:bodyPr/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600" dirty="0"/>
              <a:t>GRS – Level 1, Building 101 (entry opposite medical centre)</a:t>
            </a:r>
          </a:p>
          <a:p>
            <a:endParaRPr lang="en-US" sz="4600" dirty="0"/>
          </a:p>
          <a:p>
            <a:pPr>
              <a:tabLst>
                <a:tab pos="216000" algn="l"/>
              </a:tabLst>
            </a:pPr>
            <a:r>
              <a:rPr lang="en-US" sz="4000" dirty="0">
                <a:hlinkClick r:id="rId5"/>
              </a:rPr>
              <a:t>ROC.GRS@curtin.edu.au</a:t>
            </a:r>
            <a:r>
              <a:rPr lang="en-US" sz="4000" dirty="0"/>
              <a:t> for all HDR queries</a:t>
            </a:r>
          </a:p>
          <a:p>
            <a:pPr>
              <a:tabLst>
                <a:tab pos="216000" algn="l"/>
              </a:tabLst>
            </a:pPr>
            <a:r>
              <a:rPr lang="en-AU" sz="4000" dirty="0">
                <a:hlinkClick r:id="rId6"/>
              </a:rPr>
              <a:t>ROC-Excellence@curtin.edu.au</a:t>
            </a:r>
            <a:r>
              <a:rPr lang="en-AU" sz="4000" dirty="0"/>
              <a:t> </a:t>
            </a:r>
            <a:r>
              <a:rPr lang="en-US" sz="4000" dirty="0"/>
              <a:t>for training </a:t>
            </a:r>
          </a:p>
          <a:p>
            <a:pPr>
              <a:tabLst>
                <a:tab pos="216000" algn="l"/>
              </a:tabLst>
            </a:pPr>
            <a:r>
              <a:rPr lang="en-AU" sz="4000" dirty="0"/>
              <a:t>Phone: +61 8 9266 3337</a:t>
            </a:r>
          </a:p>
          <a:p>
            <a:pPr lvl="1"/>
            <a:endParaRPr lang="en-AU" sz="4600" dirty="0"/>
          </a:p>
          <a:p>
            <a:r>
              <a:rPr lang="en-AU" sz="4600" dirty="0"/>
              <a:t>Visit websites</a:t>
            </a:r>
          </a:p>
          <a:p>
            <a:pPr marL="0" lvl="1" indent="-495980"/>
            <a:r>
              <a:rPr lang="en-AU" sz="4400" dirty="0">
                <a:hlinkClick r:id="rId7"/>
              </a:rPr>
              <a:t>Higher degree by research</a:t>
            </a:r>
            <a:endParaRPr lang="en-AU" sz="4400" dirty="0"/>
          </a:p>
          <a:p>
            <a:pPr marL="0" lvl="1" indent="-495980"/>
            <a:r>
              <a:rPr lang="en-AU" sz="4400" dirty="0">
                <a:hlinkClick r:id="rId8"/>
              </a:rPr>
              <a:t>Milestones </a:t>
            </a:r>
            <a:endParaRPr lang="en-AU" sz="4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4EB7D0-37B6-4815-9C19-140848263F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03187" y="4908274"/>
            <a:ext cx="8753824" cy="654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3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Questions?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3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B39988E-5564-497C-84EB-5D35CA530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7" y="2438400"/>
            <a:ext cx="15054254" cy="9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89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" b="21"/>
          <a:stretch/>
        </p:blipFill>
        <p:spPr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-34206"/>
            <a:ext cx="24411391" cy="137502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451405" y="8534400"/>
            <a:ext cx="15574078" cy="1105808"/>
          </a:xfrm>
          <a:prstGeom prst="rect">
            <a:avLst/>
          </a:prstGeom>
        </p:spPr>
        <p:txBody>
          <a:bodyPr vert="horz" lIns="243852" tIns="121926" rIns="243852" bIns="121926" rtlCol="0">
            <a:norm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300" dirty="0">
                <a:solidFill>
                  <a:schemeClr val="bg1"/>
                </a:solidFill>
                <a:latin typeface="+mn-lt"/>
                <a:cs typeface="Calibri Regular" charset="0"/>
              </a:rPr>
              <a:t>Make tomorrow better.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847237" y="-1764396"/>
            <a:ext cx="2178424" cy="502920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852907" y="885446"/>
            <a:ext cx="2003612" cy="1948190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7522875" y="5551143"/>
            <a:ext cx="9404124" cy="2579507"/>
          </a:xfrm>
          <a:prstGeom prst="rect">
            <a:avLst/>
          </a:prstGeom>
          <a:ln w="76200">
            <a:solidFill>
              <a:schemeClr val="bg1"/>
            </a:solidFill>
          </a:ln>
        </p:spPr>
        <p:txBody>
          <a:bodyPr vert="horz" wrap="none" lIns="720000" tIns="180000" rIns="720000" bIns="180000" rtlCol="0" anchor="ctr">
            <a:sp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r>
              <a:rPr lang="en-US" sz="14400" dirty="0">
                <a:solidFill>
                  <a:schemeClr val="bg1"/>
                </a:solidFill>
                <a:latin typeface="+mj-lt"/>
                <a:cs typeface="Calibri Regular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130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Curtin University – </a:t>
            </a:r>
            <a:r>
              <a:rPr lang="en-US" sz="6000" dirty="0" err="1"/>
              <a:t>Organisational</a:t>
            </a:r>
            <a:r>
              <a:rPr lang="en-US" sz="6000" dirty="0"/>
              <a:t> Structure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3,680 Organisational Structure Stock Photos, Pictures &amp;amp; Royalty-Free Images  - iStock">
            <a:extLst>
              <a:ext uri="{FF2B5EF4-FFF2-40B4-BE49-F238E27FC236}">
                <a16:creationId xmlns:a16="http://schemas.microsoft.com/office/drawing/2014/main" id="{464E9BC1-B05E-4A10-9007-365193712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187" y="4114800"/>
            <a:ext cx="9596979" cy="639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EEA423-8C1B-46B3-813A-21A6A660C09D}"/>
              </a:ext>
            </a:extLst>
          </p:cNvPr>
          <p:cNvSpPr txBox="1">
            <a:spLocks/>
          </p:cNvSpPr>
          <p:nvPr/>
        </p:nvSpPr>
        <p:spPr>
          <a:xfrm>
            <a:off x="628401" y="2783709"/>
            <a:ext cx="13461999" cy="10204927"/>
          </a:xfrm>
          <a:prstGeom prst="rect">
            <a:avLst/>
          </a:prstGeom>
        </p:spPr>
        <p:txBody>
          <a:bodyPr/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Central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Strategic, administrative, applies across all faculties and schools</a:t>
            </a:r>
          </a:p>
          <a:p>
            <a:pPr lvl="1"/>
            <a:r>
              <a:rPr lang="en-US" u="sng" dirty="0"/>
              <a:t>Research Office Curtin </a:t>
            </a:r>
          </a:p>
          <a:p>
            <a:pPr lvl="2"/>
            <a:r>
              <a:rPr lang="en-US" dirty="0"/>
              <a:t>Graduate Research School (everything operational HDR)</a:t>
            </a:r>
          </a:p>
          <a:p>
            <a:pPr lvl="2"/>
            <a:r>
              <a:rPr lang="en-US" dirty="0"/>
              <a:t>Research Integrity </a:t>
            </a:r>
          </a:p>
          <a:p>
            <a:pPr lvl="2"/>
            <a:r>
              <a:rPr lang="en-US" dirty="0"/>
              <a:t>Research Excellence (HDR / Supervisor training) </a:t>
            </a:r>
          </a:p>
          <a:p>
            <a:pPr lvl="1"/>
            <a:r>
              <a:rPr lang="en-US" u="sng" dirty="0"/>
              <a:t>Curtin International </a:t>
            </a:r>
          </a:p>
          <a:p>
            <a:pPr lvl="2"/>
            <a:r>
              <a:rPr lang="en-US" dirty="0"/>
              <a:t>Enrolment (International onshore) </a:t>
            </a:r>
          </a:p>
          <a:p>
            <a:pPr lvl="2"/>
            <a:r>
              <a:rPr lang="en-US" dirty="0"/>
              <a:t>Visa </a:t>
            </a:r>
          </a:p>
          <a:p>
            <a:pPr lvl="1"/>
            <a:r>
              <a:rPr lang="en-US" u="sng" dirty="0"/>
              <a:t>Curtin Library </a:t>
            </a:r>
          </a:p>
          <a:p>
            <a:pPr lvl="2"/>
            <a:r>
              <a:rPr lang="en-US" dirty="0"/>
              <a:t>Library resources </a:t>
            </a:r>
          </a:p>
          <a:p>
            <a:pPr lvl="2"/>
            <a:r>
              <a:rPr lang="en-US" dirty="0"/>
              <a:t>Training resource </a:t>
            </a:r>
          </a:p>
        </p:txBody>
      </p:sp>
    </p:spTree>
    <p:extLst>
      <p:ext uri="{BB962C8B-B14F-4D97-AF65-F5344CB8AC3E}">
        <p14:creationId xmlns:p14="http://schemas.microsoft.com/office/powerpoint/2010/main" val="115454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Curtin University – Faculties and Schools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66CBB6-6F7D-4410-8555-8D4A627CA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587" y="3124200"/>
            <a:ext cx="18543548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1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Organisational</a:t>
            </a:r>
            <a:r>
              <a:rPr lang="en-US" sz="6000" dirty="0"/>
              <a:t> Structure for HDR Students –</a:t>
            </a:r>
          </a:p>
          <a:p>
            <a:pPr algn="ctr"/>
            <a:r>
              <a:rPr lang="en-US" sz="6000" dirty="0"/>
              <a:t>You are not Alone!!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DC9187-25B7-4EBF-A6DE-595E43849AC3}"/>
              </a:ext>
            </a:extLst>
          </p:cNvPr>
          <p:cNvSpPr txBox="1">
            <a:spLocks/>
          </p:cNvSpPr>
          <p:nvPr/>
        </p:nvSpPr>
        <p:spPr bwMode="auto">
          <a:xfrm>
            <a:off x="5792787" y="8835514"/>
            <a:ext cx="11430000" cy="5494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985838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435100" indent="-1588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17907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5pPr>
            <a:lvl6pPr marL="22479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7051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1623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6195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66700" marR="0" lvl="0" indent="-266700" algn="l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6700" marR="0" lvl="0" indent="-266700" algn="ctr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Supervisors – Primary / Co-Supervisor </a:t>
            </a:r>
          </a:p>
          <a:p>
            <a:pPr marL="266700" marR="0" lvl="0" indent="-266700" algn="ctr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3600" b="1" kern="0" dirty="0">
                <a:solidFill>
                  <a:srgbClr val="333333"/>
                </a:solidFill>
                <a:latin typeface="Arial"/>
              </a:rPr>
              <a:t>Thesis Chair – Key part of the Team</a:t>
            </a:r>
          </a:p>
          <a:p>
            <a:pPr marL="266700" marR="0" lvl="0" indent="-266700" algn="ctr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</a:rPr>
              <a:t>School Director of Graduate Research</a:t>
            </a:r>
          </a:p>
          <a:p>
            <a:pPr marL="266700" marR="0" lvl="0" indent="-266700" algn="ctr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3600" b="1" kern="0" dirty="0">
                <a:solidFill>
                  <a:srgbClr val="333333"/>
                </a:solidFill>
                <a:latin typeface="Arial"/>
              </a:rPr>
              <a:t>Faculty Graduate Studies Committee</a:t>
            </a:r>
          </a:p>
          <a:p>
            <a:pPr marL="266700" marR="0" lvl="0" indent="-266700" algn="ctr" defTabSz="914400" rtl="0" eaLnBrk="1" fontAlgn="base" latinLnBrk="0" hangingPunct="1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3600" b="1" kern="0" dirty="0">
                <a:solidFill>
                  <a:srgbClr val="333333"/>
                </a:solidFill>
                <a:latin typeface="Arial"/>
              </a:rPr>
              <a:t> Graduate Research School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CF0CEB-E5BF-4016-A412-31795E747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941" y="2421943"/>
            <a:ext cx="15463291" cy="670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Essential information to review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FAA78FE9-58CE-4A20-8F80-4F92097F3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187" y="12127168"/>
            <a:ext cx="13214839" cy="1371600"/>
          </a:xfrm>
          <a:prstGeom prst="rect">
            <a:avLst/>
          </a:prstGeom>
          <a:ln w="127000">
            <a:solidFill>
              <a:schemeClr val="accent6"/>
            </a:solidFill>
          </a:ln>
        </p:spPr>
      </p:pic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DC5D1147-BA98-4658-B20E-579E73265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2762" y="2608219"/>
            <a:ext cx="8469314" cy="6376171"/>
          </a:xfrm>
          <a:prstGeom prst="rect">
            <a:avLst/>
          </a:prstGeom>
          <a:ln w="127000">
            <a:solidFill>
              <a:srgbClr val="FFC000"/>
            </a:solidFill>
          </a:ln>
        </p:spPr>
      </p:pic>
      <p:pic>
        <p:nvPicPr>
          <p:cNvPr id="8" name="Picture 7">
            <a:hlinkClick r:id="rId6"/>
            <a:extLst>
              <a:ext uri="{FF2B5EF4-FFF2-40B4-BE49-F238E27FC236}">
                <a16:creationId xmlns:a16="http://schemas.microsoft.com/office/drawing/2014/main" id="{05FBCF7C-881F-45C5-8E7D-B2EF61A6F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8355" y="10221389"/>
            <a:ext cx="7082857" cy="3218305"/>
          </a:xfrm>
          <a:prstGeom prst="rect">
            <a:avLst/>
          </a:prstGeom>
          <a:ln w="127000">
            <a:solidFill>
              <a:schemeClr val="accent2"/>
            </a:solidFill>
          </a:ln>
        </p:spPr>
      </p:pic>
      <p:pic>
        <p:nvPicPr>
          <p:cNvPr id="9" name="Picture 8">
            <a:hlinkClick r:id="rId8"/>
            <a:extLst>
              <a:ext uri="{FF2B5EF4-FFF2-40B4-BE49-F238E27FC236}">
                <a16:creationId xmlns:a16="http://schemas.microsoft.com/office/drawing/2014/main" id="{CD4494B4-111F-49F9-B243-7B85303A36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7910" y="5627345"/>
            <a:ext cx="7207686" cy="4395249"/>
          </a:xfrm>
          <a:prstGeom prst="rect">
            <a:avLst/>
          </a:prstGeom>
          <a:ln w="127000">
            <a:solidFill>
              <a:srgbClr val="F95648"/>
            </a:solidFill>
          </a:ln>
        </p:spPr>
      </p:pic>
      <p:pic>
        <p:nvPicPr>
          <p:cNvPr id="15" name="Picture 14">
            <a:hlinkClick r:id="rId10"/>
            <a:extLst>
              <a:ext uri="{FF2B5EF4-FFF2-40B4-BE49-F238E27FC236}">
                <a16:creationId xmlns:a16="http://schemas.microsoft.com/office/drawing/2014/main" id="{C013EAF2-4ADF-44C6-80A7-EA1091F6F7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719" y="2608219"/>
            <a:ext cx="10013516" cy="1957866"/>
          </a:xfrm>
          <a:prstGeom prst="rect">
            <a:avLst/>
          </a:prstGeom>
          <a:ln w="127000">
            <a:solidFill>
              <a:srgbClr val="C29A2A"/>
            </a:solidFill>
          </a:ln>
        </p:spPr>
      </p:pic>
      <p:pic>
        <p:nvPicPr>
          <p:cNvPr id="17" name="Picture 16">
            <a:hlinkClick r:id="rId10"/>
            <a:extLst>
              <a:ext uri="{FF2B5EF4-FFF2-40B4-BE49-F238E27FC236}">
                <a16:creationId xmlns:a16="http://schemas.microsoft.com/office/drawing/2014/main" id="{497087A6-2CC3-4B0C-BF37-514A9A837F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746" y="4723604"/>
            <a:ext cx="6655392" cy="7106937"/>
          </a:xfrm>
          <a:prstGeom prst="rect">
            <a:avLst/>
          </a:prstGeom>
          <a:ln w="127000">
            <a:noFill/>
          </a:ln>
        </p:spPr>
      </p:pic>
    </p:spTree>
    <p:extLst>
      <p:ext uri="{BB962C8B-B14F-4D97-AF65-F5344CB8AC3E}">
        <p14:creationId xmlns:p14="http://schemas.microsoft.com/office/powerpoint/2010/main" val="351086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34206"/>
            <a:ext cx="24411391" cy="2472606"/>
          </a:xfrm>
          <a:prstGeom prst="rect">
            <a:avLst/>
          </a:prstGeom>
          <a:solidFill>
            <a:srgbClr val="1E3453">
              <a:alpha val="8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Student Rights and Responsibilities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8591" y="-208721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7" descr="Image result for curtin uni logos">
            <a:hlinkClick r:id="rId2"/>
            <a:extLst>
              <a:ext uri="{FF2B5EF4-FFF2-40B4-BE49-F238E27FC236}">
                <a16:creationId xmlns:a16="http://schemas.microsoft.com/office/drawing/2014/main" id="{EF010059-0B1C-45CB-BD27-AF1A42B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87" y="12492985"/>
            <a:ext cx="3770275" cy="9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E0A51F89-03AB-4D9B-894E-9F9B376A527D}"/>
              </a:ext>
            </a:extLst>
          </p:cNvPr>
          <p:cNvSpPr txBox="1">
            <a:spLocks noChangeArrowheads="1"/>
          </p:cNvSpPr>
          <p:nvPr/>
        </p:nvSpPr>
        <p:spPr>
          <a:xfrm>
            <a:off x="344488" y="3084498"/>
            <a:ext cx="15163800" cy="10682302"/>
          </a:xfrm>
          <a:prstGeom prst="rect">
            <a:avLst/>
          </a:prstGeom>
        </p:spPr>
        <p:txBody>
          <a:bodyPr/>
          <a:lstStyle>
            <a:lvl1pPr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1215119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6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2430237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4267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3647473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4862592" algn="l" defTabSz="121511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3600" kern="1200">
                <a:solidFill>
                  <a:schemeClr val="tx2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6688888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05051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212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37373" indent="-608080" algn="l" defTabSz="1216161" rtl="0" eaLnBrk="1" latinLnBrk="0" hangingPunct="1">
              <a:spcBef>
                <a:spcPct val="20000"/>
              </a:spcBef>
              <a:buFont typeface="Arial"/>
              <a:buChar char="•"/>
              <a:defRPr sz="5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ALL students have </a:t>
            </a:r>
            <a:r>
              <a:rPr lang="en-AU" dirty="0">
                <a:hlinkClick r:id="rId4"/>
              </a:rPr>
              <a:t>rights and responsibilities </a:t>
            </a:r>
            <a:r>
              <a:rPr lang="en-AU" dirty="0"/>
              <a:t>e.g.</a:t>
            </a:r>
          </a:p>
          <a:p>
            <a:pPr marL="823913" lvl="1" indent="-285750">
              <a:buFont typeface="Arial" panose="020B0604020202020204" pitchFamily="34" charset="0"/>
              <a:buChar char="•"/>
            </a:pPr>
            <a:r>
              <a:rPr lang="en-AU" dirty="0"/>
              <a:t>Check/confirm enrolment; </a:t>
            </a:r>
          </a:p>
          <a:p>
            <a:pPr marL="823913" lvl="1" indent="-285750">
              <a:buFont typeface="Arial" panose="020B0604020202020204" pitchFamily="34" charset="0"/>
              <a:buChar char="•"/>
            </a:pPr>
            <a:r>
              <a:rPr lang="en-AU" dirty="0"/>
              <a:t>Uphold Curtin values; </a:t>
            </a:r>
          </a:p>
          <a:p>
            <a:pPr marL="823913" lvl="1" indent="-285750">
              <a:buFont typeface="Arial" panose="020B0604020202020204" pitchFamily="34" charset="0"/>
              <a:buChar char="•"/>
            </a:pPr>
            <a:r>
              <a:rPr lang="en-AU" dirty="0"/>
              <a:t>Follow the Student Charter </a:t>
            </a:r>
            <a:r>
              <a:rPr lang="en-AU" sz="3200" dirty="0">
                <a:solidFill>
                  <a:srgbClr val="FF0000"/>
                </a:solidFill>
              </a:rPr>
              <a:t>See next slide</a:t>
            </a:r>
            <a:r>
              <a:rPr lang="en-AU" sz="3200" dirty="0"/>
              <a:t>; </a:t>
            </a:r>
          </a:p>
          <a:p>
            <a:pPr marL="823913" lvl="1" indent="-285750">
              <a:buFont typeface="Arial" panose="020B0604020202020204" pitchFamily="34" charset="0"/>
              <a:buChar char="•"/>
            </a:pPr>
            <a:r>
              <a:rPr lang="en-AU" dirty="0"/>
              <a:t>Align with Academic Integrity principles; </a:t>
            </a:r>
          </a:p>
          <a:p>
            <a:pPr marL="823913" lvl="1" indent="-285750">
              <a:buFont typeface="Arial" panose="020B0604020202020204" pitchFamily="34" charset="0"/>
              <a:buChar char="•"/>
            </a:pPr>
            <a:r>
              <a:rPr lang="en-AU" dirty="0"/>
              <a:t>Meet deadlines</a:t>
            </a:r>
          </a:p>
          <a:p>
            <a:pPr marL="823913" lvl="1" indent="-285750">
              <a:buFont typeface="Arial" panose="020B0604020202020204" pitchFamily="34" charset="0"/>
              <a:buChar char="•"/>
            </a:pPr>
            <a:r>
              <a:rPr lang="en-AU" dirty="0"/>
              <a:t>Provide feedback</a:t>
            </a:r>
          </a:p>
          <a:p>
            <a:pPr marL="823913" lvl="1" indent="-285750">
              <a:buFont typeface="Arial" panose="020B0604020202020204" pitchFamily="34" charset="0"/>
              <a:buChar char="•"/>
            </a:pPr>
            <a:r>
              <a:rPr lang="en-AU" dirty="0"/>
              <a:t>Use ICT resources appropriately; </a:t>
            </a:r>
          </a:p>
          <a:p>
            <a:pPr marL="823913" lvl="1" indent="-285750">
              <a:buFont typeface="Arial" panose="020B0604020202020204" pitchFamily="34" charset="0"/>
              <a:buChar char="•"/>
            </a:pPr>
            <a:r>
              <a:rPr lang="en-AU" dirty="0"/>
              <a:t>Adhere to statutes rules, policies and procedures</a:t>
            </a:r>
          </a:p>
          <a:p>
            <a:pPr marL="823913" lvl="1" indent="-285750">
              <a:buFont typeface="Arial" panose="020B0604020202020204" pitchFamily="34" charset="0"/>
              <a:buChar char="•"/>
            </a:pPr>
            <a:r>
              <a:rPr lang="en-AU" dirty="0"/>
              <a:t>Right of appeal</a:t>
            </a:r>
          </a:p>
        </p:txBody>
      </p:sp>
      <p:pic>
        <p:nvPicPr>
          <p:cNvPr id="20482" name="Picture 2" descr="Student Rights and Responsibilities | North Island College">
            <a:extLst>
              <a:ext uri="{FF2B5EF4-FFF2-40B4-BE49-F238E27FC236}">
                <a16:creationId xmlns:a16="http://schemas.microsoft.com/office/drawing/2014/main" id="{A72A1C88-7F31-4C7B-89DB-E9FED192E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5587" y="3962400"/>
            <a:ext cx="11239500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58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797979"/>
      </a:dk2>
      <a:lt2>
        <a:srgbClr val="4D6D92"/>
      </a:lt2>
      <a:accent1>
        <a:srgbClr val="DC3C55"/>
      </a:accent1>
      <a:accent2>
        <a:srgbClr val="2591A1"/>
      </a:accent2>
      <a:accent3>
        <a:srgbClr val="CB3D81"/>
      </a:accent3>
      <a:accent4>
        <a:srgbClr val="624D8E"/>
      </a:accent4>
      <a:accent5>
        <a:srgbClr val="D8673F"/>
      </a:accent5>
      <a:accent6>
        <a:srgbClr val="5CBCB1"/>
      </a:accent6>
      <a:hlink>
        <a:srgbClr val="1BAAAA"/>
      </a:hlink>
      <a:folHlink>
        <a:srgbClr val="1B495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B3A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0000"/>
      </a:dk1>
      <a:lt1>
        <a:srgbClr val="FFFFFF"/>
      </a:lt1>
      <a:dk2>
        <a:srgbClr val="797979"/>
      </a:dk2>
      <a:lt2>
        <a:srgbClr val="4D6D92"/>
      </a:lt2>
      <a:accent1>
        <a:srgbClr val="DC3C55"/>
      </a:accent1>
      <a:accent2>
        <a:srgbClr val="2591A1"/>
      </a:accent2>
      <a:accent3>
        <a:srgbClr val="CB3D81"/>
      </a:accent3>
      <a:accent4>
        <a:srgbClr val="624D8E"/>
      </a:accent4>
      <a:accent5>
        <a:srgbClr val="D8673F"/>
      </a:accent5>
      <a:accent6>
        <a:srgbClr val="5CBCB1"/>
      </a:accent6>
      <a:hlink>
        <a:srgbClr val="1BAAAA"/>
      </a:hlink>
      <a:folHlink>
        <a:srgbClr val="1B495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B3A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Standard slide">
  <a:themeElements>
    <a:clrScheme name="Monash University">
      <a:dk1>
        <a:srgbClr val="000000"/>
      </a:dk1>
      <a:lt1>
        <a:srgbClr val="FFFFFF"/>
      </a:lt1>
      <a:dk2>
        <a:srgbClr val="006DAE"/>
      </a:dk2>
      <a:lt2>
        <a:srgbClr val="CCCCCC"/>
      </a:lt2>
      <a:accent1>
        <a:srgbClr val="FF002B"/>
      </a:accent1>
      <a:accent2>
        <a:srgbClr val="FC622E"/>
      </a:accent2>
      <a:accent3>
        <a:srgbClr val="829356"/>
      </a:accent3>
      <a:accent4>
        <a:srgbClr val="00AC3E"/>
      </a:accent4>
      <a:accent5>
        <a:srgbClr val="009FDA"/>
      </a:accent5>
      <a:accent6>
        <a:srgbClr val="8177E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9664</TotalTime>
  <Words>2764</Words>
  <Application>Microsoft Office PowerPoint</Application>
  <PresentationFormat>Custom</PresentationFormat>
  <Paragraphs>407</Paragraphs>
  <Slides>44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Arial Narrow</vt:lpstr>
      <vt:lpstr>Calibri</vt:lpstr>
      <vt:lpstr>Calibri Regular</vt:lpstr>
      <vt:lpstr>Wingdings</vt:lpstr>
      <vt:lpstr>Office Theme</vt:lpstr>
      <vt:lpstr>1_Office Theme</vt:lpstr>
      <vt:lpstr>1_Standard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Louis Twelve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Enterprise</dc:title>
  <dc:creator>Louis Twelve</dc:creator>
  <cp:lastModifiedBy>Tania Lerch</cp:lastModifiedBy>
  <cp:revision>1077</cp:revision>
  <dcterms:created xsi:type="dcterms:W3CDTF">2014-11-10T20:05:35Z</dcterms:created>
  <dcterms:modified xsi:type="dcterms:W3CDTF">2022-03-16T06:52:20Z</dcterms:modified>
</cp:coreProperties>
</file>