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5" r:id="rId4"/>
    <p:sldId id="266" r:id="rId5"/>
    <p:sldId id="258" r:id="rId6"/>
    <p:sldId id="259" r:id="rId7"/>
    <p:sldId id="260" r:id="rId8"/>
    <p:sldId id="263" r:id="rId9"/>
    <p:sldId id="261" r:id="rId10"/>
    <p:sldId id="262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9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9BBC0-554D-4090-A7DE-3C133567EDB5}" type="datetimeFigureOut">
              <a:rPr lang="en-AU" smtClean="0"/>
              <a:pPr/>
              <a:t>30/07/2019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91376-1409-490C-B7E4-F65F12A92590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loudstor.aarnet.edu.au/plus/s/0bPLOm9pSds4Eo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29283266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ents.curtin.edu.au/essentials/higher-degree-by-research/resources-development/3mt-competitio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reeminutethesis.uq.edu.au/resources/judging-criteria" TargetMode="External"/><Relationship Id="rId7" Type="http://schemas.openxmlformats.org/officeDocument/2006/relationships/hyperlink" Target="https://threeminutethesis.uq.edu.au/watch-3mt" TargetMode="External"/><Relationship Id="rId2" Type="http://schemas.openxmlformats.org/officeDocument/2006/relationships/hyperlink" Target="https://threeminutethesis.uq.edu.au/hom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reeminutethesis.uq.edu.au/resources/faqs-competitors" TargetMode="External"/><Relationship Id="rId5" Type="http://schemas.openxmlformats.org/officeDocument/2006/relationships/hyperlink" Target="https://threeminutethesis.uq.edu.au/resources/3mt-competitor-guide" TargetMode="External"/><Relationship Id="rId4" Type="http://schemas.openxmlformats.org/officeDocument/2006/relationships/hyperlink" Target="https://threeminutethesis.uq.edu.au/resources/competition-rule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3724096"/>
          </a:xfrm>
          <a:prstGeom prst="rect">
            <a:avLst/>
          </a:prstGeom>
          <a:solidFill>
            <a:srgbClr val="333399"/>
          </a:solidFill>
        </p:spPr>
        <p:txBody>
          <a:bodyPr wrap="square" rtlCol="0">
            <a:spAutoFit/>
          </a:bodyPr>
          <a:lstStyle/>
          <a:p>
            <a:pPr marL="269875"/>
            <a:endParaRPr lang="en-AU" sz="800" dirty="0" smtClean="0">
              <a:solidFill>
                <a:schemeClr val="bg1"/>
              </a:solidFill>
              <a:latin typeface="Cambria" pitchFamily="18" charset="0"/>
            </a:endParaRPr>
          </a:p>
          <a:p>
            <a:pPr marL="269875"/>
            <a:r>
              <a:rPr lang="en-AU" sz="4400" dirty="0" smtClean="0">
                <a:solidFill>
                  <a:schemeClr val="bg1"/>
                </a:solidFill>
                <a:latin typeface="Cambria" pitchFamily="18" charset="0"/>
              </a:rPr>
              <a:t>AN 80,000 WORD THESIS </a:t>
            </a:r>
          </a:p>
          <a:p>
            <a:pPr marL="269875"/>
            <a:r>
              <a:rPr lang="en-AU" sz="4400" dirty="0" smtClean="0">
                <a:solidFill>
                  <a:schemeClr val="bg1"/>
                </a:solidFill>
                <a:latin typeface="Cambria" pitchFamily="18" charset="0"/>
              </a:rPr>
              <a:t>WOULD TAKE 9 HOURS </a:t>
            </a:r>
          </a:p>
          <a:p>
            <a:pPr marL="269875"/>
            <a:r>
              <a:rPr lang="en-AU" sz="4400" dirty="0" smtClean="0">
                <a:solidFill>
                  <a:schemeClr val="bg1"/>
                </a:solidFill>
                <a:latin typeface="Cambria" pitchFamily="18" charset="0"/>
              </a:rPr>
              <a:t>TO PRESENT.</a:t>
            </a:r>
          </a:p>
          <a:p>
            <a:pPr marL="269875"/>
            <a:endParaRPr lang="en-AU" sz="800" dirty="0">
              <a:solidFill>
                <a:schemeClr val="bg1"/>
              </a:solidFill>
              <a:latin typeface="Cambria" pitchFamily="18" charset="0"/>
            </a:endParaRPr>
          </a:p>
          <a:p>
            <a:pPr marL="269875"/>
            <a:r>
              <a:rPr lang="en-AU" sz="4400" dirty="0" smtClean="0">
                <a:solidFill>
                  <a:schemeClr val="bg1"/>
                </a:solidFill>
                <a:latin typeface="Cambria" pitchFamily="18" charset="0"/>
              </a:rPr>
              <a:t>THEIR TIME LIMIT.... 3 MINUTES. </a:t>
            </a:r>
          </a:p>
          <a:p>
            <a:endParaRPr lang="en-AU" sz="4400" dirty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212976"/>
            <a:ext cx="9144000" cy="2723823"/>
          </a:xfrm>
          <a:prstGeom prst="rect">
            <a:avLst/>
          </a:prstGeom>
          <a:solidFill>
            <a:srgbClr val="99CC00"/>
          </a:solidFill>
        </p:spPr>
        <p:txBody>
          <a:bodyPr wrap="square" rtlCol="0">
            <a:spAutoFit/>
          </a:bodyPr>
          <a:lstStyle/>
          <a:p>
            <a:pPr algn="ctr"/>
            <a:endParaRPr lang="en-AU" sz="900" b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en-AU" sz="4000" b="1" dirty="0" smtClean="0">
                <a:solidFill>
                  <a:srgbClr val="333399"/>
                </a:solidFill>
                <a:latin typeface="Cambria" pitchFamily="18" charset="0"/>
              </a:rPr>
              <a:t>THREE MINUTE THESIS COMPETITION</a:t>
            </a:r>
          </a:p>
          <a:p>
            <a:pPr algn="ctr"/>
            <a:endParaRPr lang="en-AU" sz="900" b="1" dirty="0" smtClean="0">
              <a:solidFill>
                <a:schemeClr val="bg1"/>
              </a:solidFill>
              <a:latin typeface="Cambria" pitchFamily="18" charset="0"/>
            </a:endParaRPr>
          </a:p>
          <a:p>
            <a:pPr algn="ctr"/>
            <a:r>
              <a:rPr lang="en-AU" sz="2300" b="1" dirty="0" smtClean="0">
                <a:solidFill>
                  <a:schemeClr val="bg1"/>
                </a:solidFill>
                <a:latin typeface="Cambria" pitchFamily="18" charset="0"/>
              </a:rPr>
              <a:t>Heats – 27 August; Final 29 August</a:t>
            </a:r>
          </a:p>
          <a:p>
            <a:pPr algn="ctr"/>
            <a:r>
              <a:rPr lang="en-AU" sz="2300" b="1" dirty="0" err="1" smtClean="0">
                <a:solidFill>
                  <a:schemeClr val="bg1"/>
                </a:solidFill>
                <a:latin typeface="Cambria" pitchFamily="18" charset="0"/>
              </a:rPr>
              <a:t>Bldg</a:t>
            </a:r>
            <a:r>
              <a:rPr lang="en-AU" sz="2300" b="1" dirty="0" smtClean="0">
                <a:solidFill>
                  <a:schemeClr val="bg1"/>
                </a:solidFill>
                <a:latin typeface="Cambria" pitchFamily="18" charset="0"/>
              </a:rPr>
              <a:t> 213:101</a:t>
            </a:r>
          </a:p>
          <a:p>
            <a:pPr algn="ctr"/>
            <a:r>
              <a:rPr lang="en-AU" sz="2300" b="1" dirty="0" smtClean="0">
                <a:solidFill>
                  <a:schemeClr val="bg1"/>
                </a:solidFill>
                <a:latin typeface="Cambria" pitchFamily="18" charset="0"/>
              </a:rPr>
              <a:t> </a:t>
            </a:r>
          </a:p>
          <a:p>
            <a:pPr algn="ctr"/>
            <a:endParaRPr lang="en-AU" dirty="0" smtClean="0">
              <a:solidFill>
                <a:schemeClr val="bg1"/>
              </a:solidFill>
              <a:latin typeface="Cambria" pitchFamily="18" charset="0"/>
            </a:endParaRPr>
          </a:p>
          <a:p>
            <a:endParaRPr lang="en-AU" dirty="0" smtClean="0">
              <a:solidFill>
                <a:schemeClr val="bg1"/>
              </a:solidFill>
              <a:latin typeface="Cambria" pitchFamily="18" charset="0"/>
            </a:endParaRPr>
          </a:p>
          <a:p>
            <a:endParaRPr lang="en-AU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0" y="5349895"/>
            <a:ext cx="9144000" cy="15081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sz="800" dirty="0" smtClean="0"/>
              <a:t>					</a:t>
            </a:r>
          </a:p>
          <a:p>
            <a:endParaRPr lang="en-AU" sz="800" dirty="0"/>
          </a:p>
          <a:p>
            <a:endParaRPr lang="en-AU" sz="800" dirty="0" smtClean="0"/>
          </a:p>
          <a:p>
            <a:endParaRPr lang="en-AU" sz="800" dirty="0"/>
          </a:p>
          <a:p>
            <a:endParaRPr lang="en-AU" sz="800" dirty="0" smtClean="0"/>
          </a:p>
          <a:p>
            <a:endParaRPr lang="en-AU" sz="800" dirty="0"/>
          </a:p>
          <a:p>
            <a:endParaRPr lang="en-AU" sz="800" dirty="0" smtClean="0"/>
          </a:p>
          <a:p>
            <a:endParaRPr lang="en-AU" sz="800" dirty="0"/>
          </a:p>
          <a:p>
            <a:pPr algn="r"/>
            <a:r>
              <a:rPr lang="en-AU" sz="800" dirty="0" smtClean="0"/>
              <a:t>			</a:t>
            </a:r>
            <a:r>
              <a:rPr lang="en-AU" sz="1000" dirty="0" smtClean="0"/>
              <a:t>The </a:t>
            </a:r>
            <a:r>
              <a:rPr lang="en-AU" sz="1000" dirty="0"/>
              <a:t>Three Minute Thesis (</a:t>
            </a:r>
            <a:r>
              <a:rPr lang="en-AU" sz="1000" dirty="0" smtClean="0"/>
              <a:t>3MT®) </a:t>
            </a:r>
            <a:r>
              <a:rPr lang="en-AU" sz="1000" dirty="0"/>
              <a:t>is an academic competition </a:t>
            </a:r>
            <a:endParaRPr lang="en-AU" sz="1000" dirty="0" smtClean="0"/>
          </a:p>
          <a:p>
            <a:pPr algn="r"/>
            <a:r>
              <a:rPr lang="en-AU" sz="1000" dirty="0" smtClean="0"/>
              <a:t>developed </a:t>
            </a:r>
            <a:r>
              <a:rPr lang="en-AU" sz="1000" dirty="0"/>
              <a:t>by The University of Queensland (UQ), Australia for research students.</a:t>
            </a:r>
          </a:p>
          <a:p>
            <a:r>
              <a:rPr lang="en-AU" sz="800" dirty="0" smtClean="0"/>
              <a:t>	</a:t>
            </a:r>
            <a:endParaRPr lang="en-AU" sz="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37547"/>
            <a:ext cx="4357056" cy="1377027"/>
          </a:xfrm>
          <a:prstGeom prst="rect">
            <a:avLst/>
          </a:prstGeom>
        </p:spPr>
      </p:pic>
      <p:pic>
        <p:nvPicPr>
          <p:cNvPr id="8" name="Picture 7" descr="UQ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5445224"/>
            <a:ext cx="2704901" cy="90768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Judging Criteria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6361792"/>
              </p:ext>
            </p:extLst>
          </p:nvPr>
        </p:nvGraphicFramePr>
        <p:xfrm>
          <a:off x="539552" y="2831519"/>
          <a:ext cx="7758608" cy="3384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7551"/>
                <a:gridCol w="7221057"/>
              </a:tblGrid>
              <a:tr h="479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Y / 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Did the oration make the audience want to know more? 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Was the presenter careful not to trivialise or generalise their research?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Did the presenter convey enthusiasm for their research?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Did the presenter capture and maintain their audience's attention?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88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Did the speaker have sufficient stage presence, eye contact and vocal range; maintain a steady pace, and have a confident stance?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9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Did the PowerPoint slide enhance the presentation - was it clear, legible, and concise?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62417" y="1854603"/>
            <a:ext cx="6534472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 2: ENGAGEMENT AND COMMUNICATION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374804"/>
            <a:ext cx="7128792" cy="48086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779912" y="6301074"/>
            <a:ext cx="4370107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 1 + Category 2 =	</a:t>
            </a:r>
            <a:r>
              <a:rPr lang="en-AU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</a:t>
            </a: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14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470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Hugh Kearns </a:t>
            </a:r>
            <a:r>
              <a:rPr lang="en-AU" i="1" dirty="0" smtClean="0"/>
              <a:t>Preparing for the 3MT: Everything you need to know</a:t>
            </a:r>
            <a:r>
              <a:rPr lang="en-AU" dirty="0" smtClean="0"/>
              <a:t> (free copy provided when you register)</a:t>
            </a:r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Curtin 3MT 2018 Winners video’s </a:t>
            </a:r>
            <a:r>
              <a:rPr lang="en-AU" dirty="0"/>
              <a:t/>
            </a:r>
            <a:br>
              <a:rPr lang="en-AU" dirty="0"/>
            </a:br>
            <a:r>
              <a:rPr lang="en-AU" sz="2400" dirty="0">
                <a:hlinkClick r:id="rId2"/>
              </a:rPr>
              <a:t>https://</a:t>
            </a:r>
            <a:r>
              <a:rPr lang="en-AU" sz="2400" dirty="0" smtClean="0">
                <a:hlinkClick r:id="rId2"/>
              </a:rPr>
              <a:t>cloudstor.aarnet.edu.au/plus/s/0bPLOm9pSds4Eo1</a:t>
            </a:r>
            <a:endParaRPr lang="en-AU" sz="2400" dirty="0" smtClean="0"/>
          </a:p>
          <a:p>
            <a:r>
              <a:rPr lang="en-AU" sz="2400" dirty="0" smtClean="0"/>
              <a:t>Google ‘3MT’ for video’s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4449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3MT?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AU" dirty="0"/>
              <a:t>Three Minute Thesis (3MT®) is a research communication competition developed by </a:t>
            </a:r>
            <a:r>
              <a:rPr lang="en-AU" dirty="0" smtClean="0"/>
              <a:t>UQ.  </a:t>
            </a:r>
          </a:p>
          <a:p>
            <a:pPr algn="just"/>
            <a:r>
              <a:rPr lang="en-AU" dirty="0" smtClean="0"/>
              <a:t>PhD </a:t>
            </a:r>
            <a:r>
              <a:rPr lang="en-AU" dirty="0"/>
              <a:t>students have three minutes to present a compelling oration on their thesis and its significance. </a:t>
            </a:r>
            <a:endParaRPr lang="en-AU" dirty="0" smtClean="0"/>
          </a:p>
          <a:p>
            <a:pPr algn="just"/>
            <a:r>
              <a:rPr lang="en-AU" dirty="0" smtClean="0"/>
              <a:t>3MT</a:t>
            </a:r>
            <a:r>
              <a:rPr lang="en-AU" dirty="0"/>
              <a:t> challenges students to consolidate their ideas and research discoveries so they can be presented concisely to a non-specialist audience.</a:t>
            </a:r>
          </a:p>
          <a:p>
            <a:pPr lvl="0" algn="just">
              <a:defRPr/>
            </a:pPr>
            <a:r>
              <a:rPr lang="en-AU" dirty="0" smtClean="0"/>
              <a:t>Since its beginnings in 2008</a:t>
            </a:r>
            <a:r>
              <a:rPr lang="en-AU" dirty="0"/>
              <a:t>, enthusiasm for the 3MT concept has developed rapidly and 3</a:t>
            </a:r>
            <a:r>
              <a:rPr lang="en-US" dirty="0"/>
              <a:t>MT competitions are now held in over 600 universities and institutions across 65 countries worldwide.</a:t>
            </a:r>
            <a:endParaRPr lang="en-AU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68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3MT Asia Pacific Final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Yasmin Mustapha </a:t>
            </a:r>
            <a:r>
              <a:rPr lang="en-US" dirty="0" err="1" smtClean="0"/>
              <a:t>Kamil</a:t>
            </a:r>
            <a:r>
              <a:rPr lang="en-US" dirty="0" smtClean="0"/>
              <a:t> – winner and People’s Choice</a:t>
            </a:r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://vimeo.com/292832662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28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Prizes for Curtin 3MT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AU" dirty="0" smtClean="0"/>
              <a:t>Curtin </a:t>
            </a:r>
            <a:r>
              <a:rPr lang="en-AU" dirty="0"/>
              <a:t>Final </a:t>
            </a:r>
            <a:r>
              <a:rPr lang="en-AU" dirty="0" smtClean="0"/>
              <a:t>winner - </a:t>
            </a:r>
            <a:r>
              <a:rPr lang="en-AU" b="1" dirty="0" smtClean="0"/>
              <a:t>$</a:t>
            </a:r>
            <a:r>
              <a:rPr lang="en-AU" b="1" dirty="0"/>
              <a:t>1000 </a:t>
            </a:r>
            <a:r>
              <a:rPr lang="en-AU" dirty="0"/>
              <a:t>bank account with UniBank</a:t>
            </a:r>
            <a:r>
              <a:rPr lang="en-AU" b="1" dirty="0"/>
              <a:t>.</a:t>
            </a:r>
            <a:r>
              <a:rPr lang="en-AU" dirty="0"/>
              <a:t> </a:t>
            </a:r>
            <a:r>
              <a:rPr lang="en-AU" dirty="0" smtClean="0"/>
              <a:t>Represent Curtin </a:t>
            </a:r>
            <a:r>
              <a:rPr lang="en-AU" dirty="0"/>
              <a:t>will </a:t>
            </a:r>
            <a:r>
              <a:rPr lang="en-AU" dirty="0" smtClean="0"/>
              <a:t>at </a:t>
            </a:r>
            <a:r>
              <a:rPr lang="en-AU" dirty="0"/>
              <a:t>the Asia-Pacific Final at the University of Queensland, including travel, accommodation and registration expenses.</a:t>
            </a:r>
          </a:p>
          <a:p>
            <a:r>
              <a:rPr lang="en-AU" dirty="0" smtClean="0"/>
              <a:t>Runner-up -</a:t>
            </a:r>
            <a:r>
              <a:rPr lang="en-AU" dirty="0"/>
              <a:t> </a:t>
            </a:r>
            <a:r>
              <a:rPr lang="en-AU" b="1" dirty="0"/>
              <a:t>$500 </a:t>
            </a:r>
            <a:r>
              <a:rPr lang="en-AU" dirty="0"/>
              <a:t>towards research expenses, </a:t>
            </a:r>
            <a:r>
              <a:rPr lang="en-AU" dirty="0" smtClean="0"/>
              <a:t>donated by Research </a:t>
            </a:r>
            <a:r>
              <a:rPr lang="en-AU" dirty="0"/>
              <a:t>Office at Curtin.</a:t>
            </a:r>
          </a:p>
          <a:p>
            <a:r>
              <a:rPr lang="en-AU" dirty="0" smtClean="0"/>
              <a:t>Remaining </a:t>
            </a:r>
            <a:r>
              <a:rPr lang="en-AU" dirty="0"/>
              <a:t>finalists </a:t>
            </a:r>
            <a:r>
              <a:rPr lang="en-AU" dirty="0" smtClean="0"/>
              <a:t>- a</a:t>
            </a:r>
            <a:r>
              <a:rPr lang="en-AU" dirty="0"/>
              <a:t> </a:t>
            </a:r>
            <a:r>
              <a:rPr lang="en-AU" b="1" dirty="0"/>
              <a:t>$100 </a:t>
            </a:r>
            <a:r>
              <a:rPr lang="en-AU" dirty="0"/>
              <a:t>gift </a:t>
            </a:r>
            <a:r>
              <a:rPr lang="en-AU" dirty="0" smtClean="0"/>
              <a:t>voucher.</a:t>
            </a:r>
            <a:endParaRPr lang="en-AU" dirty="0"/>
          </a:p>
          <a:p>
            <a:r>
              <a:rPr lang="en-AU" dirty="0"/>
              <a:t>The People’s Choice winner (as voted by the audience) </a:t>
            </a:r>
            <a:r>
              <a:rPr lang="en-AU" dirty="0" smtClean="0"/>
              <a:t>-</a:t>
            </a:r>
            <a:r>
              <a:rPr lang="en-AU" dirty="0"/>
              <a:t> </a:t>
            </a:r>
            <a:r>
              <a:rPr lang="en-AU" b="1" dirty="0"/>
              <a:t>$250 </a:t>
            </a:r>
            <a:r>
              <a:rPr lang="en-AU" dirty="0" smtClean="0"/>
              <a:t>donated </a:t>
            </a:r>
            <a:r>
              <a:rPr lang="en-AU" dirty="0"/>
              <a:t>by UniBank.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45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AU" b="1" dirty="0"/>
              <a:t>Registration closing date</a:t>
            </a:r>
            <a:r>
              <a:rPr lang="en-AU" dirty="0"/>
              <a:t> – Monday 12 August </a:t>
            </a:r>
            <a:endParaRPr lang="en-US" dirty="0"/>
          </a:p>
          <a:p>
            <a:pPr lvl="0"/>
            <a:r>
              <a:rPr lang="en-AU" b="1" dirty="0"/>
              <a:t>3MT practice session 1</a:t>
            </a:r>
            <a:r>
              <a:rPr lang="en-AU" dirty="0"/>
              <a:t> – Wednesday 14 August, 12pm-2pm (400:303)</a:t>
            </a:r>
            <a:endParaRPr lang="en-US" dirty="0"/>
          </a:p>
          <a:p>
            <a:pPr lvl="0"/>
            <a:r>
              <a:rPr lang="en-AU" b="1" dirty="0"/>
              <a:t>3MT practice session 2</a:t>
            </a:r>
            <a:r>
              <a:rPr lang="en-AU" dirty="0"/>
              <a:t> – Wednesday 21 August, 12-2pm (213:101)</a:t>
            </a:r>
            <a:endParaRPr lang="en-US" dirty="0"/>
          </a:p>
          <a:p>
            <a:pPr lvl="0"/>
            <a:r>
              <a:rPr lang="en-AU" b="1" dirty="0"/>
              <a:t>Slide due date</a:t>
            </a:r>
            <a:r>
              <a:rPr lang="en-AU" dirty="0"/>
              <a:t> – Friday 23 August</a:t>
            </a:r>
            <a:endParaRPr lang="en-US" dirty="0"/>
          </a:p>
          <a:p>
            <a:pPr lvl="0"/>
            <a:r>
              <a:rPr lang="en-AU" b="1" dirty="0"/>
              <a:t>Heats </a:t>
            </a:r>
            <a:r>
              <a:rPr lang="en-AU" dirty="0"/>
              <a:t> – Tuesday 27 August (213.101)</a:t>
            </a:r>
            <a:endParaRPr lang="en-US" dirty="0"/>
          </a:p>
          <a:p>
            <a:pPr lvl="0"/>
            <a:r>
              <a:rPr lang="en-AU" b="1" dirty="0"/>
              <a:t>Curtin Final</a:t>
            </a:r>
            <a:r>
              <a:rPr lang="en-AU" dirty="0"/>
              <a:t> – Thursday 29 August (213.101)</a:t>
            </a:r>
            <a:endParaRPr lang="en-US" dirty="0"/>
          </a:p>
          <a:p>
            <a:pPr lvl="0"/>
            <a:r>
              <a:rPr lang="en-AU" b="1" dirty="0"/>
              <a:t>Asia-Pacific Final </a:t>
            </a:r>
            <a:r>
              <a:rPr lang="en-AU" dirty="0"/>
              <a:t>– Friday 4 October at The University of Queensland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63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Curtin competition:  </a:t>
            </a:r>
            <a:r>
              <a:rPr lang="en-US" dirty="0"/>
              <a:t>Doctoral research students and Masters by Research students who have attained Milestone 1 (Candidacy) by 12 </a:t>
            </a:r>
            <a:r>
              <a:rPr lang="en-US" dirty="0" smtClean="0"/>
              <a:t>August.</a:t>
            </a:r>
            <a:r>
              <a:rPr lang="en-US" dirty="0"/>
              <a:t>  </a:t>
            </a:r>
            <a:endParaRPr lang="en-US" dirty="0" smtClean="0"/>
          </a:p>
          <a:p>
            <a:r>
              <a:rPr lang="en-US" dirty="0" smtClean="0"/>
              <a:t>Masters </a:t>
            </a:r>
            <a:r>
              <a:rPr lang="en-US" dirty="0"/>
              <a:t>by Research students </a:t>
            </a:r>
            <a:r>
              <a:rPr lang="en-US" dirty="0" smtClean="0"/>
              <a:t>ineligible represent </a:t>
            </a:r>
            <a:r>
              <a:rPr lang="en-US" dirty="0"/>
              <a:t>Curtin at the Asia-Pacific final – see the </a:t>
            </a:r>
            <a:r>
              <a:rPr lang="en-US" u="sng" dirty="0">
                <a:hlinkClick r:id="rId2"/>
              </a:rPr>
              <a:t>Curtin 3MT</a:t>
            </a:r>
            <a:r>
              <a:rPr lang="en-US" dirty="0"/>
              <a:t> website for details).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347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UQ 3MT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3MT </a:t>
            </a:r>
            <a:r>
              <a:rPr lang="en-US" dirty="0" smtClean="0"/>
              <a:t>website: </a:t>
            </a:r>
            <a:r>
              <a:rPr lang="en-US" sz="2400" u="sng" dirty="0" smtClean="0">
                <a:hlinkClick r:id="rId2"/>
              </a:rPr>
              <a:t>https</a:t>
            </a:r>
            <a:r>
              <a:rPr lang="en-US" sz="2400" u="sng" dirty="0">
                <a:hlinkClick r:id="rId2"/>
              </a:rPr>
              <a:t>://threeminutethesis.uq.edu.au/home</a:t>
            </a:r>
            <a:endParaRPr lang="en-US" sz="2400" dirty="0"/>
          </a:p>
          <a:p>
            <a:r>
              <a:rPr lang="en-US" u="sng" dirty="0" smtClean="0">
                <a:hlinkClick r:id="rId3"/>
              </a:rPr>
              <a:t>Judging Criteria</a:t>
            </a:r>
            <a:r>
              <a:rPr lang="en-US" u="sng" dirty="0" smtClean="0"/>
              <a:t> </a:t>
            </a:r>
            <a:r>
              <a:rPr lang="en-US" sz="2200" dirty="0" smtClean="0">
                <a:hlinkClick r:id="rId3"/>
              </a:rPr>
              <a:t>https</a:t>
            </a:r>
            <a:r>
              <a:rPr lang="en-US" sz="2200" dirty="0">
                <a:hlinkClick r:id="rId3"/>
              </a:rPr>
              <a:t>://threeminutethesis.uq.edu.au/resources/judging-criteria</a:t>
            </a:r>
            <a:endParaRPr lang="en-US" sz="2200" dirty="0"/>
          </a:p>
          <a:p>
            <a:r>
              <a:rPr lang="en-US" u="sng" dirty="0" smtClean="0">
                <a:hlinkClick r:id="rId4"/>
              </a:rPr>
              <a:t>3MT </a:t>
            </a:r>
            <a:r>
              <a:rPr lang="en-US" u="sng" dirty="0">
                <a:hlinkClick r:id="rId4"/>
              </a:rPr>
              <a:t>Competition </a:t>
            </a:r>
            <a:r>
              <a:rPr lang="en-US" u="sng" dirty="0" smtClean="0">
                <a:hlinkClick r:id="rId4"/>
              </a:rPr>
              <a:t>Rules</a:t>
            </a:r>
            <a:r>
              <a:rPr lang="en-US" u="sng" dirty="0"/>
              <a:t> </a:t>
            </a:r>
            <a:r>
              <a:rPr lang="en-US" sz="2200" dirty="0" smtClean="0">
                <a:hlinkClick r:id="rId4"/>
              </a:rPr>
              <a:t>https</a:t>
            </a:r>
            <a:r>
              <a:rPr lang="en-US" sz="2200" dirty="0">
                <a:hlinkClick r:id="rId4"/>
              </a:rPr>
              <a:t>://threeminutethesis.uq.edu.au/resources/competition-rules</a:t>
            </a:r>
            <a:endParaRPr lang="en-US" sz="2200" dirty="0"/>
          </a:p>
          <a:p>
            <a:r>
              <a:rPr lang="en-US" u="sng" dirty="0" smtClean="0">
                <a:hlinkClick r:id="rId5"/>
              </a:rPr>
              <a:t>3MT </a:t>
            </a:r>
            <a:r>
              <a:rPr lang="en-US" u="sng" dirty="0">
                <a:hlinkClick r:id="rId5"/>
              </a:rPr>
              <a:t>Competitor </a:t>
            </a:r>
            <a:r>
              <a:rPr lang="en-US" u="sng" dirty="0" smtClean="0">
                <a:hlinkClick r:id="rId5"/>
              </a:rPr>
              <a:t>Guide</a:t>
            </a:r>
            <a:r>
              <a:rPr lang="en-US" u="sng" dirty="0"/>
              <a:t> </a:t>
            </a:r>
            <a:r>
              <a:rPr lang="en-US" sz="2200" dirty="0" smtClean="0">
                <a:hlinkClick r:id="rId5"/>
              </a:rPr>
              <a:t>https</a:t>
            </a:r>
            <a:r>
              <a:rPr lang="en-US" sz="2200" dirty="0">
                <a:hlinkClick r:id="rId5"/>
              </a:rPr>
              <a:t>://threeminutethesis.uq.edu.au/resources/3mt-competitor-guide</a:t>
            </a:r>
            <a:endParaRPr lang="en-US" sz="2200" dirty="0"/>
          </a:p>
          <a:p>
            <a:r>
              <a:rPr lang="en-US" u="sng" dirty="0" smtClean="0">
                <a:hlinkClick r:id="rId6"/>
              </a:rPr>
              <a:t>FAQ’s </a:t>
            </a:r>
            <a:r>
              <a:rPr lang="en-US" u="sng" dirty="0">
                <a:hlinkClick r:id="rId6"/>
              </a:rPr>
              <a:t>for </a:t>
            </a:r>
            <a:r>
              <a:rPr lang="en-US" u="sng" dirty="0" smtClean="0">
                <a:hlinkClick r:id="rId6"/>
              </a:rPr>
              <a:t>Competitors</a:t>
            </a:r>
            <a:r>
              <a:rPr lang="en-US" u="sng" dirty="0" smtClean="0"/>
              <a:t> </a:t>
            </a:r>
            <a:r>
              <a:rPr lang="en-US" sz="2200" dirty="0">
                <a:hlinkClick r:id="rId6"/>
              </a:rPr>
              <a:t>https://threeminutethesis.uq.edu.au/resources/faqs-competitors</a:t>
            </a:r>
            <a:endParaRPr lang="en-US" sz="2200" dirty="0"/>
          </a:p>
          <a:p>
            <a:r>
              <a:rPr lang="en-US" u="sng" dirty="0" smtClean="0">
                <a:hlinkClick r:id="rId7"/>
              </a:rPr>
              <a:t>Watch </a:t>
            </a:r>
            <a:r>
              <a:rPr lang="en-US" u="sng" dirty="0">
                <a:hlinkClick r:id="rId7"/>
              </a:rPr>
              <a:t>3MT on </a:t>
            </a:r>
            <a:r>
              <a:rPr lang="en-US" u="sng" dirty="0" smtClean="0">
                <a:hlinkClick r:id="rId7"/>
              </a:rPr>
              <a:t>Vimeo</a:t>
            </a:r>
            <a:r>
              <a:rPr lang="en-US" u="sng" dirty="0" smtClean="0"/>
              <a:t> </a:t>
            </a:r>
            <a:r>
              <a:rPr lang="en-US" sz="2200" dirty="0">
                <a:hlinkClick r:id="rId7"/>
              </a:rPr>
              <a:t>https://threeminutethesis.uq.edu.au/watch-3mt</a:t>
            </a:r>
            <a:endParaRPr lang="en-US" sz="2200" dirty="0"/>
          </a:p>
          <a:p>
            <a:endParaRPr lang="en-US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648585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3MT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AU" dirty="0" smtClean="0">
                <a:solidFill>
                  <a:srgbClr val="0070C0"/>
                </a:solidFill>
              </a:rPr>
              <a:t>A </a:t>
            </a:r>
            <a:r>
              <a:rPr lang="en-AU" dirty="0">
                <a:solidFill>
                  <a:srgbClr val="0070C0"/>
                </a:solidFill>
              </a:rPr>
              <a:t>single static PowerPoint slide is permitted</a:t>
            </a:r>
            <a:r>
              <a:rPr lang="en-AU" dirty="0"/>
              <a:t>. No slide transitions, animations or 'movement' of any description are allowed. The slide is to be presented from the beginning of the oration.</a:t>
            </a:r>
          </a:p>
          <a:p>
            <a:r>
              <a:rPr lang="en-AU" dirty="0"/>
              <a:t>No additional electronic media (e.g. sound and video files) are permitted.</a:t>
            </a:r>
          </a:p>
          <a:p>
            <a:r>
              <a:rPr lang="en-AU" dirty="0"/>
              <a:t>No additional props (e.g. costumes, musical instruments, laboratory equipment) are permitted.</a:t>
            </a:r>
          </a:p>
          <a:p>
            <a:r>
              <a:rPr lang="en-AU" dirty="0"/>
              <a:t>Presentations are limited to 3 minutes maximum and competitors exceeding 3 minutes are disqualified.</a:t>
            </a:r>
          </a:p>
          <a:p>
            <a:r>
              <a:rPr lang="en-AU" dirty="0"/>
              <a:t>Presentations are to be spoken word (e.g. no poems, raps or songs).</a:t>
            </a:r>
          </a:p>
          <a:p>
            <a:r>
              <a:rPr lang="en-AU" dirty="0"/>
              <a:t>Presentations are to commence from the stage.</a:t>
            </a:r>
          </a:p>
          <a:p>
            <a:r>
              <a:rPr lang="en-AU" dirty="0"/>
              <a:t>Presentations are considered to have commenced when a presenter starts their presentation through either movement or speech.</a:t>
            </a:r>
          </a:p>
          <a:p>
            <a:r>
              <a:rPr lang="en-AU" dirty="0"/>
              <a:t>The decision of the adjudicating panel is final.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619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Judging Criteria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037378"/>
              </p:ext>
            </p:extLst>
          </p:nvPr>
        </p:nvGraphicFramePr>
        <p:xfrm>
          <a:off x="723320" y="2564904"/>
          <a:ext cx="7200800" cy="3814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904"/>
                <a:gridCol w="6701896"/>
              </a:tblGrid>
              <a:tr h="85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Y / N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Did the presentation provide an understanding of the background and significance to the research question being addressed while explaining terminology and avoiding jargon?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5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Did the presentation clearly describe the impact and/or results of the research, including conclusions and outcomes?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2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Did the presentation follow a clear and logical sequence? 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5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Was the thesis topic, research significance, results/impact and outcomes communicated in language appropriate to a non-specialist audience?</a:t>
                      </a:r>
                      <a:endParaRPr lang="en-US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504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Y / 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Did the presenter spend adequate time on each element of their presentation - or did they elaborate for too long on one aspect or was the presentation rushed?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320" y="1916832"/>
            <a:ext cx="7128792" cy="4808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11560" y="1360927"/>
            <a:ext cx="684076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CATEGORY 1: COMPREHENSION AND CONTENT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273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564</Words>
  <Application>Microsoft Office PowerPoint</Application>
  <PresentationFormat>On-screen Show (4:3)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Office Theme</vt:lpstr>
      <vt:lpstr>PowerPoint Presentation</vt:lpstr>
      <vt:lpstr>What is 3MT?</vt:lpstr>
      <vt:lpstr>3MT Asia Pacific Final</vt:lpstr>
      <vt:lpstr>Prizes for Curtin 3MT</vt:lpstr>
      <vt:lpstr>Dates</vt:lpstr>
      <vt:lpstr>Eligibility</vt:lpstr>
      <vt:lpstr>UQ 3MT website</vt:lpstr>
      <vt:lpstr>3MT Rules</vt:lpstr>
      <vt:lpstr>Judging Criteria</vt:lpstr>
      <vt:lpstr>Judging Criteria</vt:lpstr>
      <vt:lpstr>Other Resources</vt:lpstr>
    </vt:vector>
  </TitlesOfParts>
  <Company>The University of Queensland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Georgia Poulton</dc:creator>
  <cp:lastModifiedBy>Tania Lerch</cp:lastModifiedBy>
  <cp:revision>52</cp:revision>
  <dcterms:created xsi:type="dcterms:W3CDTF">2011-05-19T01:51:20Z</dcterms:created>
  <dcterms:modified xsi:type="dcterms:W3CDTF">2019-07-30T08:03:59Z</dcterms:modified>
</cp:coreProperties>
</file>