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  <p:sldMasterId id="2147483736" r:id="rId5"/>
    <p:sldMasterId id="2147483747" r:id="rId6"/>
    <p:sldMasterId id="2147483648" r:id="rId7"/>
  </p:sldMasterIdLst>
  <p:notesMasterIdLst>
    <p:notesMasterId r:id="rId30"/>
  </p:notesMasterIdLst>
  <p:handoutMasterIdLst>
    <p:handoutMasterId r:id="rId31"/>
  </p:handoutMasterIdLst>
  <p:sldIdLst>
    <p:sldId id="341" r:id="rId8"/>
    <p:sldId id="497" r:id="rId9"/>
    <p:sldId id="550" r:id="rId10"/>
    <p:sldId id="552" r:id="rId11"/>
    <p:sldId id="556" r:id="rId12"/>
    <p:sldId id="555" r:id="rId13"/>
    <p:sldId id="558" r:id="rId14"/>
    <p:sldId id="559" r:id="rId15"/>
    <p:sldId id="557" r:id="rId16"/>
    <p:sldId id="551" r:id="rId17"/>
    <p:sldId id="531" r:id="rId18"/>
    <p:sldId id="549" r:id="rId19"/>
    <p:sldId id="553" r:id="rId20"/>
    <p:sldId id="565" r:id="rId21"/>
    <p:sldId id="560" r:id="rId22"/>
    <p:sldId id="561" r:id="rId23"/>
    <p:sldId id="562" r:id="rId24"/>
    <p:sldId id="563" r:id="rId25"/>
    <p:sldId id="564" r:id="rId26"/>
    <p:sldId id="529" r:id="rId27"/>
    <p:sldId id="266" r:id="rId28"/>
    <p:sldId id="494" r:id="rId29"/>
  </p:sldIdLst>
  <p:sldSz cx="24387175" cy="13716000"/>
  <p:notesSz cx="6858000" cy="9144000"/>
  <p:defaultTextStyle>
    <a:defPPr>
      <a:defRPr lang="en-US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48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95648"/>
    <a:srgbClr val="FFFFFF"/>
    <a:srgbClr val="C29A2A"/>
    <a:srgbClr val="F8BF4D"/>
    <a:srgbClr val="1BAAAA"/>
    <a:srgbClr val="DBDBDB"/>
    <a:srgbClr val="147F7F"/>
    <a:srgbClr val="3A526D"/>
    <a:srgbClr val="595959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6" autoAdjust="0"/>
    <p:restoredTop sz="84627" autoAdjust="0"/>
  </p:normalViewPr>
  <p:slideViewPr>
    <p:cSldViewPr snapToObjects="1" showGuides="1">
      <p:cViewPr varScale="1">
        <p:scale>
          <a:sx n="45" d="100"/>
          <a:sy n="45" d="100"/>
        </p:scale>
        <p:origin x="936" y="108"/>
      </p:cViewPr>
      <p:guideLst>
        <p:guide orient="horz" pos="8448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Thanks very much and I am pleased to</a:t>
            </a:r>
            <a:r>
              <a:rPr lang="en-AU" baseline="0" dirty="0"/>
              <a:t> have the opportunity to discuss with you what I see as one of the most exciting developments in clinical and medical research in this country coming at a time when Curtin University has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A very strong allied health training reputation in most of the key disciplines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The newest medical school in the country and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is becoming a major force in health research not only in he State but also Nationally.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7175" cy="137160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798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3909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6906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915987" y="3200401"/>
            <a:ext cx="22250401" cy="9525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63467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9145" y="4038600"/>
            <a:ext cx="4267756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192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6152" y="4038600"/>
            <a:ext cx="4267756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192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93587" y="4038600"/>
            <a:ext cx="4267756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192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71022" y="4038600"/>
            <a:ext cx="4267756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192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6174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576930" y="3121975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30031" y="3132310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906581" y="3142499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576930" y="7942414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353480" y="7942414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30031" y="7921888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906581" y="7921888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53480" y="3121975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591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3886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736389" cy="13716000"/>
          </a:xfrm>
        </p:spPr>
        <p:txBody>
          <a:bodyPr rtlCol="0">
            <a:normAutofit/>
          </a:bodyPr>
          <a:lstStyle>
            <a:lvl1pPr>
              <a:defRPr sz="3591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116461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3588" cy="13716000"/>
          </a:xfrm>
        </p:spPr>
        <p:txBody>
          <a:bodyPr rIns="108000" rtlCol="0" anchor="ctr">
            <a:normAutofit/>
          </a:bodyPr>
          <a:lstStyle>
            <a:lvl1pPr>
              <a:defRPr sz="2792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75852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C0E5-310D-476A-B6E8-E704EBC0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6EA6-A220-46AE-9532-A7585A0B9AD2}" type="datetimeFigureOut">
              <a:rPr lang="en-US" altLang="en-US"/>
              <a:pPr>
                <a:defRPr/>
              </a:pPr>
              <a:t>8/30/2021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A12E-F662-4A1C-B695-940D161A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5846-C2CD-4AB3-A0CF-DCBCE17B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05F45-CACC-4AE7-B3FF-668F7BAA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40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6E18AF5-1AC3-4E45-9F17-74A886B18C2C}"/>
              </a:ext>
            </a:extLst>
          </p:cNvPr>
          <p:cNvSpPr txBox="1">
            <a:spLocks/>
          </p:cNvSpPr>
          <p:nvPr userDrawn="1"/>
        </p:nvSpPr>
        <p:spPr>
          <a:xfrm>
            <a:off x="10872616" y="12712182"/>
            <a:ext cx="2641944" cy="730049"/>
          </a:xfrm>
          <a:prstGeom prst="rect">
            <a:avLst/>
          </a:prstGeom>
        </p:spPr>
        <p:txBody>
          <a:bodyPr lIns="182424" tIns="91212" rIns="182424" bIns="91212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C3308AE7-65BD-4685-897C-88B1B4CFBC94}" type="slidenum">
              <a:rPr lang="en-US" altLang="en-US" sz="4667"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4667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359" y="283794"/>
            <a:ext cx="21948458" cy="1021650"/>
          </a:xfrm>
          <a:prstGeom prst="rect">
            <a:avLst/>
          </a:prstGeom>
        </p:spPr>
        <p:txBody>
          <a:bodyPr/>
          <a:lstStyle>
            <a:lvl1pPr algn="l">
              <a:defRPr sz="4787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219357" y="2462521"/>
            <a:ext cx="22188545" cy="9051926"/>
          </a:xfrm>
          <a:prstGeom prst="rect">
            <a:avLst/>
          </a:prstGeom>
        </p:spPr>
        <p:txBody>
          <a:bodyPr/>
          <a:lstStyle>
            <a:lvl1pPr marL="684056" indent="-684056">
              <a:buFont typeface="Wingdings" charset="2"/>
              <a:buChar char="§"/>
              <a:defRPr sz="4787">
                <a:latin typeface="Arial"/>
                <a:cs typeface="Arial"/>
              </a:defRPr>
            </a:lvl1pPr>
            <a:lvl2pPr>
              <a:defRPr sz="3990">
                <a:latin typeface="Arial"/>
                <a:cs typeface="Arial"/>
              </a:defRPr>
            </a:lvl2pPr>
            <a:lvl3pPr marL="2280189" indent="-456038">
              <a:buFont typeface="Wingdings" charset="2"/>
              <a:buChar char="§"/>
              <a:defRPr sz="3591">
                <a:latin typeface="Arial"/>
                <a:cs typeface="Arial"/>
              </a:defRPr>
            </a:lvl3pPr>
            <a:lvl4pPr>
              <a:defRPr sz="3192">
                <a:latin typeface="Arial"/>
                <a:cs typeface="Arial"/>
              </a:defRPr>
            </a:lvl4pPr>
            <a:lvl5pPr>
              <a:defRPr sz="3591">
                <a:latin typeface="Arial"/>
                <a:cs typeface="Arial"/>
              </a:defRPr>
            </a:lvl5pPr>
            <a:lvl6pPr>
              <a:defRPr sz="3591"/>
            </a:lvl6pPr>
            <a:lvl7pPr>
              <a:defRPr sz="3591"/>
            </a:lvl7pPr>
            <a:lvl8pPr>
              <a:defRPr sz="3591"/>
            </a:lvl8pPr>
            <a:lvl9pPr>
              <a:defRPr sz="3591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09022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744" y="3511162"/>
            <a:ext cx="21033938" cy="8702676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18744" y="649143"/>
            <a:ext cx="21033938" cy="2119274"/>
          </a:xfrm>
        </p:spPr>
        <p:txBody>
          <a:bodyPr anchor="b" anchorCtr="0">
            <a:noAutofit/>
          </a:bodyPr>
          <a:lstStyle>
            <a:lvl1pPr>
              <a:defRPr sz="10800">
                <a:solidFill>
                  <a:schemeClr val="tx2"/>
                </a:solidFill>
                <a:latin typeface="Effra Heavy" panose="0200090608000009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13105996"/>
            <a:ext cx="5487114" cy="6100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2B2FB3-615F-49DA-9166-D3A75FE96FEC}" type="datetime1">
              <a:rPr lang="en-AU" smtClean="0"/>
              <a:pPr/>
              <a:t>30/08/2021</a:t>
            </a:fld>
            <a:endParaRPr lang="en-AU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450031" y="13105996"/>
            <a:ext cx="5487114" cy="61000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dirty="0"/>
              <a:t>Curtin 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23922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59B31ED-74BA-45A3-AC0B-7B9402EC612B}"/>
              </a:ext>
            </a:extLst>
          </p:cNvPr>
          <p:cNvSpPr txBox="1">
            <a:spLocks/>
          </p:cNvSpPr>
          <p:nvPr userDrawn="1"/>
        </p:nvSpPr>
        <p:spPr>
          <a:xfrm>
            <a:off x="10872616" y="12712182"/>
            <a:ext cx="2641944" cy="730049"/>
          </a:xfrm>
          <a:prstGeom prst="rect">
            <a:avLst/>
          </a:prstGeom>
        </p:spPr>
        <p:txBody>
          <a:bodyPr lIns="182424" tIns="91212" rIns="182424" bIns="91212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AD7A7DB-49D2-4574-9DC8-97FAE4F355A2}" type="slidenum">
              <a:rPr lang="en-US" altLang="en-US" sz="4667">
                <a:solidFill>
                  <a:srgbClr val="000000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4667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840EA-2337-4A75-905F-EA79BD376A91}"/>
              </a:ext>
            </a:extLst>
          </p:cNvPr>
          <p:cNvSpPr txBox="1"/>
          <p:nvPr userDrawn="1"/>
        </p:nvSpPr>
        <p:spPr>
          <a:xfrm>
            <a:off x="21482731" y="12769484"/>
            <a:ext cx="184731" cy="644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075">
              <a:defRPr/>
            </a:pPr>
            <a:endParaRPr lang="en-US" sz="359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359" y="283794"/>
            <a:ext cx="21948458" cy="1021650"/>
          </a:xfrm>
          <a:prstGeom prst="rect">
            <a:avLst/>
          </a:prstGeom>
        </p:spPr>
        <p:txBody>
          <a:bodyPr/>
          <a:lstStyle>
            <a:lvl1pPr algn="l">
              <a:defRPr sz="4787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20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3F92A2-0567-4EE9-B647-770780100E4F}"/>
              </a:ext>
            </a:extLst>
          </p:cNvPr>
          <p:cNvSpPr txBox="1">
            <a:spLocks/>
          </p:cNvSpPr>
          <p:nvPr userDrawn="1"/>
        </p:nvSpPr>
        <p:spPr>
          <a:xfrm>
            <a:off x="10872616" y="12712182"/>
            <a:ext cx="2641944" cy="730049"/>
          </a:xfrm>
          <a:prstGeom prst="rect">
            <a:avLst/>
          </a:prstGeom>
        </p:spPr>
        <p:txBody>
          <a:bodyPr lIns="182424" tIns="91212" rIns="182424" bIns="91212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0E308BFC-B1EA-44EE-939A-752EF27E2DDD}" type="slidenum">
              <a:rPr lang="en-US" altLang="en-US" sz="4667">
                <a:solidFill>
                  <a:srgbClr val="000000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4667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219357" y="2462521"/>
            <a:ext cx="22188545" cy="9051926"/>
          </a:xfrm>
          <a:prstGeom prst="rect">
            <a:avLst/>
          </a:prstGeom>
        </p:spPr>
        <p:txBody>
          <a:bodyPr/>
          <a:lstStyle>
            <a:lvl1pPr marL="684056" indent="-684056">
              <a:buFont typeface="Wingdings" charset="2"/>
              <a:buChar char="§"/>
              <a:defRPr sz="4787">
                <a:latin typeface="Arial"/>
                <a:cs typeface="Arial"/>
              </a:defRPr>
            </a:lvl1pPr>
            <a:lvl2pPr>
              <a:defRPr sz="3990">
                <a:latin typeface="Arial"/>
                <a:cs typeface="Arial"/>
              </a:defRPr>
            </a:lvl2pPr>
            <a:lvl3pPr marL="2280189" indent="-456038">
              <a:buFont typeface="Wingdings" charset="2"/>
              <a:buChar char="§"/>
              <a:defRPr sz="3591">
                <a:latin typeface="Arial"/>
                <a:cs typeface="Arial"/>
              </a:defRPr>
            </a:lvl3pPr>
            <a:lvl4pPr>
              <a:defRPr sz="3192">
                <a:latin typeface="Arial"/>
                <a:cs typeface="Arial"/>
              </a:defRPr>
            </a:lvl4pPr>
            <a:lvl5pPr>
              <a:defRPr sz="3591">
                <a:latin typeface="Arial"/>
                <a:cs typeface="Arial"/>
              </a:defRPr>
            </a:lvl5pPr>
            <a:lvl6pPr>
              <a:defRPr sz="3591"/>
            </a:lvl6pPr>
            <a:lvl7pPr>
              <a:defRPr sz="3591"/>
            </a:lvl7pPr>
            <a:lvl8pPr>
              <a:defRPr sz="3591"/>
            </a:lvl8pPr>
            <a:lvl9pPr>
              <a:defRPr sz="3591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99CA9-C31A-4BDB-B512-DBCFFB47D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4434E-D4DB-445B-ADB6-2BB818DF8E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855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A623035-3F67-419F-B943-5D21474BB903}"/>
              </a:ext>
            </a:extLst>
          </p:cNvPr>
          <p:cNvSpPr txBox="1">
            <a:spLocks/>
          </p:cNvSpPr>
          <p:nvPr userDrawn="1"/>
        </p:nvSpPr>
        <p:spPr>
          <a:xfrm>
            <a:off x="10872616" y="12712182"/>
            <a:ext cx="2641944" cy="730049"/>
          </a:xfrm>
          <a:prstGeom prst="rect">
            <a:avLst/>
          </a:prstGeom>
        </p:spPr>
        <p:txBody>
          <a:bodyPr lIns="182424" tIns="91212" rIns="182424" bIns="91212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566DF295-4DD9-4EA7-BD8F-65925E3E3697}" type="slidenum">
              <a:rPr lang="en-US" altLang="en-US" sz="4667">
                <a:solidFill>
                  <a:srgbClr val="000000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4667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283794"/>
            <a:ext cx="21948458" cy="1021650"/>
          </a:xfrm>
          <a:prstGeom prst="rect">
            <a:avLst/>
          </a:prstGeom>
        </p:spPr>
        <p:txBody>
          <a:bodyPr/>
          <a:lstStyle>
            <a:lvl1pPr algn="l">
              <a:defRPr sz="4787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2462521"/>
            <a:ext cx="10771002" cy="9051926"/>
          </a:xfrm>
          <a:prstGeom prst="rect">
            <a:avLst/>
          </a:prstGeom>
        </p:spPr>
        <p:txBody>
          <a:bodyPr/>
          <a:lstStyle>
            <a:lvl1pPr marL="684056" indent="-684056">
              <a:buFont typeface="Wingdings" charset="2"/>
              <a:buChar char="§"/>
              <a:defRPr sz="4787">
                <a:latin typeface="Arial"/>
                <a:cs typeface="Arial"/>
              </a:defRPr>
            </a:lvl1pPr>
            <a:lvl2pPr>
              <a:defRPr sz="3990">
                <a:latin typeface="Arial"/>
                <a:cs typeface="Arial"/>
              </a:defRPr>
            </a:lvl2pPr>
            <a:lvl3pPr marL="2280189" indent="-456038">
              <a:buFont typeface="Wingdings" charset="2"/>
              <a:buChar char="§"/>
              <a:defRPr sz="3591">
                <a:latin typeface="Arial"/>
                <a:cs typeface="Arial"/>
              </a:defRPr>
            </a:lvl3pPr>
            <a:lvl4pPr>
              <a:defRPr sz="3192">
                <a:latin typeface="Arial"/>
                <a:cs typeface="Arial"/>
              </a:defRPr>
            </a:lvl4pPr>
            <a:lvl5pPr>
              <a:defRPr sz="3591">
                <a:latin typeface="Arial"/>
                <a:cs typeface="Arial"/>
              </a:defRPr>
            </a:lvl5pPr>
            <a:lvl6pPr>
              <a:defRPr sz="3591"/>
            </a:lvl6pPr>
            <a:lvl7pPr>
              <a:defRPr sz="3591"/>
            </a:lvl7pPr>
            <a:lvl8pPr>
              <a:defRPr sz="3591"/>
            </a:lvl8pPr>
            <a:lvl9pPr>
              <a:defRPr sz="3591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2462521"/>
            <a:ext cx="10771002" cy="9051926"/>
          </a:xfrm>
          <a:prstGeom prst="rect">
            <a:avLst/>
          </a:prstGeom>
        </p:spPr>
        <p:txBody>
          <a:bodyPr/>
          <a:lstStyle>
            <a:lvl1pPr marL="684056" indent="-684056">
              <a:buFont typeface="Wingdings" charset="2"/>
              <a:buChar char="§"/>
              <a:defRPr sz="4787">
                <a:latin typeface="Arial"/>
                <a:cs typeface="Arial"/>
              </a:defRPr>
            </a:lvl1pPr>
            <a:lvl2pPr>
              <a:defRPr sz="3990">
                <a:latin typeface="Arial"/>
                <a:cs typeface="Arial"/>
              </a:defRPr>
            </a:lvl2pPr>
            <a:lvl3pPr marL="2280189" indent="-456038">
              <a:buFont typeface="Wingdings" charset="2"/>
              <a:buChar char="§"/>
              <a:defRPr sz="3591">
                <a:latin typeface="Arial"/>
                <a:cs typeface="Arial"/>
              </a:defRPr>
            </a:lvl3pPr>
            <a:lvl4pPr>
              <a:defRPr sz="3192">
                <a:latin typeface="Arial"/>
                <a:cs typeface="Arial"/>
              </a:defRPr>
            </a:lvl4pPr>
            <a:lvl5pPr>
              <a:defRPr sz="3591">
                <a:latin typeface="Arial"/>
                <a:cs typeface="Arial"/>
              </a:defRPr>
            </a:lvl5pPr>
            <a:lvl6pPr>
              <a:defRPr sz="3591"/>
            </a:lvl6pPr>
            <a:lvl7pPr>
              <a:defRPr sz="3591"/>
            </a:lvl7pPr>
            <a:lvl8pPr>
              <a:defRPr sz="3591"/>
            </a:lvl8pPr>
            <a:lvl9pPr>
              <a:defRPr sz="3591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4734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581EDAC-1F1B-45E0-8D97-1CD20A828E21}"/>
              </a:ext>
            </a:extLst>
          </p:cNvPr>
          <p:cNvSpPr txBox="1">
            <a:spLocks/>
          </p:cNvSpPr>
          <p:nvPr userDrawn="1"/>
        </p:nvSpPr>
        <p:spPr>
          <a:xfrm>
            <a:off x="10872616" y="12712182"/>
            <a:ext cx="2641944" cy="730049"/>
          </a:xfrm>
          <a:prstGeom prst="rect">
            <a:avLst/>
          </a:prstGeom>
        </p:spPr>
        <p:txBody>
          <a:bodyPr lIns="182424" tIns="91212" rIns="182424" bIns="91212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FAF47654-E38E-49DC-BF34-87F2943FF3F5}" type="slidenum">
              <a:rPr lang="en-US" altLang="en-US" sz="4667">
                <a:solidFill>
                  <a:srgbClr val="000000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4667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8764549" y="2176251"/>
            <a:ext cx="14700122" cy="9487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83">
                <a:latin typeface="Arial"/>
                <a:cs typeface="Arial"/>
              </a:defRPr>
            </a:lvl1pPr>
            <a:lvl2pPr marL="912075" indent="0">
              <a:buNone/>
              <a:defRPr sz="5586"/>
            </a:lvl2pPr>
            <a:lvl3pPr marL="1824151" indent="0">
              <a:buNone/>
              <a:defRPr sz="4787"/>
            </a:lvl3pPr>
            <a:lvl4pPr marL="2736227" indent="0">
              <a:buNone/>
              <a:defRPr sz="3990"/>
            </a:lvl4pPr>
            <a:lvl5pPr marL="3648303" indent="0">
              <a:buNone/>
              <a:defRPr sz="3990"/>
            </a:lvl5pPr>
            <a:lvl6pPr marL="4560378" indent="0">
              <a:buNone/>
              <a:defRPr sz="3990"/>
            </a:lvl6pPr>
            <a:lvl7pPr marL="5472453" indent="0">
              <a:buNone/>
              <a:defRPr sz="3990"/>
            </a:lvl7pPr>
            <a:lvl8pPr marL="6384529" indent="0">
              <a:buNone/>
              <a:defRPr sz="3990"/>
            </a:lvl8pPr>
            <a:lvl9pPr marL="7296605" indent="0">
              <a:buNone/>
              <a:defRPr sz="3990"/>
            </a:lvl9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283794"/>
            <a:ext cx="21948458" cy="1021650"/>
          </a:xfrm>
          <a:prstGeom prst="rect">
            <a:avLst/>
          </a:prstGeom>
        </p:spPr>
        <p:txBody>
          <a:bodyPr/>
          <a:lstStyle>
            <a:lvl1pPr algn="l">
              <a:defRPr sz="4787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1219360" y="2176251"/>
            <a:ext cx="6626639" cy="9487582"/>
          </a:xfrm>
          <a:prstGeom prst="rect">
            <a:avLst/>
          </a:prstGeom>
        </p:spPr>
        <p:txBody>
          <a:bodyPr/>
          <a:lstStyle>
            <a:lvl1pPr marL="684056" indent="-684056">
              <a:buFont typeface="Wingdings" charset="2"/>
              <a:buChar char="§"/>
              <a:defRPr sz="4787">
                <a:latin typeface="Arial"/>
                <a:cs typeface="Arial"/>
              </a:defRPr>
            </a:lvl1pPr>
            <a:lvl2pPr>
              <a:defRPr sz="3990"/>
            </a:lvl2pPr>
            <a:lvl3pPr marL="2280189" indent="-456038">
              <a:buFont typeface="Wingdings" charset="2"/>
              <a:buChar char="§"/>
              <a:defRPr sz="3591"/>
            </a:lvl3pPr>
            <a:lvl4pPr>
              <a:defRPr sz="3192"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740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87B8FED-8909-4F2F-A758-F2E986A650BB}"/>
              </a:ext>
            </a:extLst>
          </p:cNvPr>
          <p:cNvSpPr txBox="1">
            <a:spLocks/>
          </p:cNvSpPr>
          <p:nvPr userDrawn="1"/>
        </p:nvSpPr>
        <p:spPr>
          <a:xfrm>
            <a:off x="10872616" y="12712182"/>
            <a:ext cx="2641944" cy="730049"/>
          </a:xfrm>
          <a:prstGeom prst="rect">
            <a:avLst/>
          </a:prstGeom>
        </p:spPr>
        <p:txBody>
          <a:bodyPr lIns="182424" tIns="91212" rIns="182424" bIns="91212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059C4AA5-06DD-4E3C-B62B-E555D7E0E881}" type="slidenum">
              <a:rPr lang="en-US" altLang="en-US" sz="4667">
                <a:solidFill>
                  <a:srgbClr val="000000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4667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358698" y="2062719"/>
            <a:ext cx="22105977" cy="9743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83">
                <a:latin typeface="Arial"/>
                <a:cs typeface="Arial"/>
              </a:defRPr>
            </a:lvl1pPr>
            <a:lvl2pPr marL="912075" indent="0">
              <a:buNone/>
              <a:defRPr sz="5586"/>
            </a:lvl2pPr>
            <a:lvl3pPr marL="1824151" indent="0">
              <a:buNone/>
              <a:defRPr sz="4787"/>
            </a:lvl3pPr>
            <a:lvl4pPr marL="2736227" indent="0">
              <a:buNone/>
              <a:defRPr sz="3990"/>
            </a:lvl4pPr>
            <a:lvl5pPr marL="3648303" indent="0">
              <a:buNone/>
              <a:defRPr sz="3990"/>
            </a:lvl5pPr>
            <a:lvl6pPr marL="4560378" indent="0">
              <a:buNone/>
              <a:defRPr sz="3990"/>
            </a:lvl6pPr>
            <a:lvl7pPr marL="5472453" indent="0">
              <a:buNone/>
              <a:defRPr sz="3990"/>
            </a:lvl7pPr>
            <a:lvl8pPr marL="6384529" indent="0">
              <a:buNone/>
              <a:defRPr sz="3990"/>
            </a:lvl8pPr>
            <a:lvl9pPr marL="7296605" indent="0">
              <a:buNone/>
              <a:defRPr sz="3990"/>
            </a:lvl9pPr>
          </a:lstStyle>
          <a:p>
            <a:pPr lvl="0"/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1780" y="283792"/>
            <a:ext cx="22222893" cy="974982"/>
          </a:xfrm>
          <a:prstGeom prst="rect">
            <a:avLst/>
          </a:prstGeom>
        </p:spPr>
        <p:txBody>
          <a:bodyPr/>
          <a:lstStyle>
            <a:lvl1pPr algn="l">
              <a:defRPr sz="4787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A18F758-E7EC-4E6E-81F5-0D26F1BC5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19359" y="12491470"/>
            <a:ext cx="5690341" cy="950761"/>
          </a:xfrm>
          <a:prstGeom prst="rect">
            <a:avLst/>
          </a:prstGeom>
        </p:spPr>
        <p:txBody>
          <a:bodyPr/>
          <a:lstStyle>
            <a:lvl1pPr defTabSz="912075">
              <a:defRPr sz="359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3E700C-0155-458D-894B-693D41901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332285" y="12491470"/>
            <a:ext cx="7722605" cy="950761"/>
          </a:xfrm>
          <a:prstGeom prst="rect">
            <a:avLst/>
          </a:prstGeom>
        </p:spPr>
        <p:txBody>
          <a:bodyPr/>
          <a:lstStyle>
            <a:lvl1pPr defTabSz="912075">
              <a:defRPr sz="359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3E245-1109-410A-8CBC-3FC16EC74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17236">
              <a:defRPr/>
            </a:lvl1pPr>
          </a:lstStyle>
          <a:p>
            <a:fld id="{DCEC4720-1FBC-4CCB-AC0E-C20531F54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6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Footer text - slideshow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>
          <a:xfrm>
            <a:off x="915987" y="3200400"/>
            <a:ext cx="22250401" cy="9525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or drag chart or graph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9145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6152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93587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71022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576930" y="312197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30030" y="3132309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906580" y="3142498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576930" y="794241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353480" y="794241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30030" y="792188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906580" y="792188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53480" y="312197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  <p:bldP spid="29" grpId="0"/>
      <p:bldP spid="30" grpId="0"/>
      <p:bldP spid="3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736389" cy="13716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588" cy="13716000"/>
          </a:xfrm>
        </p:spPr>
        <p:txBody>
          <a:bodyPr rIns="108000" anchor="ctr" anchorCtr="0"/>
          <a:lstStyle>
            <a:lvl1pPr>
              <a:defRPr sz="2800" baseline="0"/>
            </a:lvl1pPr>
          </a:lstStyle>
          <a:p>
            <a:r>
              <a:rPr lang="en-US" dirty="0"/>
              <a:t>Drag picture or click icon to place</a:t>
            </a:r>
          </a:p>
        </p:txBody>
      </p:sp>
    </p:spTree>
    <p:extLst>
      <p:ext uri="{BB962C8B-B14F-4D97-AF65-F5344CB8AC3E}">
        <p14:creationId xmlns:p14="http://schemas.microsoft.com/office/powerpoint/2010/main" val="20304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87175" cy="13716000"/>
          </a:xfrm>
        </p:spPr>
        <p:txBody>
          <a:bodyPr rtlCol="0">
            <a:normAutofit/>
          </a:bodyPr>
          <a:lstStyle>
            <a:lvl1pPr>
              <a:defRPr sz="3192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406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7"/>
            <a:ext cx="21948458" cy="2286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32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32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 b="0" i="0">
                <a:solidFill>
                  <a:schemeClr val="tx1">
                    <a:tint val="7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61" r:id="rId3"/>
    <p:sldLayoutId id="2147483730" r:id="rId4"/>
    <p:sldLayoutId id="2147483662" r:id="rId5"/>
    <p:sldLayoutId id="2147483669" r:id="rId6"/>
    <p:sldLayoutId id="2147483679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1219261" rtl="0" eaLnBrk="1" latinLnBrk="0" hangingPunct="1">
        <a:spcBef>
          <a:spcPct val="0"/>
        </a:spcBef>
        <a:buNone/>
        <a:defRPr sz="8800" b="0" i="0" kern="1200">
          <a:solidFill>
            <a:schemeClr val="bg2"/>
          </a:solidFill>
          <a:latin typeface="+mj-lt"/>
          <a:ea typeface="+mj-ea"/>
          <a:cs typeface="Calibri Regular" charset="0"/>
        </a:defRPr>
      </a:lvl1pPr>
    </p:titleStyle>
    <p:bodyStyle>
      <a:lvl1pPr marL="0" indent="0" algn="l" defTabSz="1219261" rtl="0" eaLnBrk="1" latinLnBrk="0" hangingPunct="1">
        <a:spcBef>
          <a:spcPct val="20000"/>
        </a:spcBef>
        <a:buFont typeface="Arial"/>
        <a:buNone/>
        <a:defRPr sz="48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1pPr>
      <a:lvl2pPr marL="1219261" indent="0" algn="l" defTabSz="1219261" rtl="0" eaLnBrk="1" latinLnBrk="0" hangingPunct="1">
        <a:spcBef>
          <a:spcPct val="20000"/>
        </a:spcBef>
        <a:buFont typeface="Arial"/>
        <a:buNone/>
        <a:defRPr sz="48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2pPr>
      <a:lvl3pPr marL="2438522" indent="0" algn="l" defTabSz="1219261" rtl="0" eaLnBrk="1" latinLnBrk="0" hangingPunct="1">
        <a:spcBef>
          <a:spcPct val="20000"/>
        </a:spcBef>
        <a:buFont typeface="Arial"/>
        <a:buNone/>
        <a:defRPr sz="43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3pPr>
      <a:lvl4pPr marL="3657783" indent="0" algn="l" defTabSz="1219261" rtl="0" eaLnBrk="1" latinLnBrk="0" hangingPunct="1">
        <a:spcBef>
          <a:spcPct val="20000"/>
        </a:spcBef>
        <a:buFont typeface="Arial"/>
        <a:buNone/>
        <a:defRPr sz="37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4pPr>
      <a:lvl5pPr marL="4877044" indent="0" algn="l" defTabSz="1219261" rtl="0" eaLnBrk="1" latinLnBrk="0" hangingPunct="1">
        <a:spcBef>
          <a:spcPct val="20000"/>
        </a:spcBef>
        <a:buFont typeface="Arial"/>
        <a:buNone/>
        <a:defRPr sz="37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EC1D9E2-05CC-4C96-8C7E-F501AC20A8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359" y="549660"/>
            <a:ext cx="21948458" cy="228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F3EC4FF-870B-488D-9F83-5E476301F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359" y="3200329"/>
            <a:ext cx="21948458" cy="905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331-4B4A-41E7-8E46-C0B7C9928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9359" y="12712182"/>
            <a:ext cx="5690341" cy="730049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>
              <a:defRPr sz="3067">
                <a:solidFill>
                  <a:srgbClr val="898989"/>
                </a:solidFill>
                <a:latin typeface="Calibri" charset="0"/>
                <a:ea typeface="Calibri Regular" charset="0"/>
                <a:cs typeface="Calibri Regular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2332-E7F1-461B-835A-5870D5532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32285" y="12712182"/>
            <a:ext cx="7722605" cy="730049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ctr">
              <a:defRPr sz="3067">
                <a:solidFill>
                  <a:srgbClr val="898989"/>
                </a:solidFill>
                <a:latin typeface="Calibri" charset="0"/>
                <a:ea typeface="Calibri Regular" charset="0"/>
                <a:cs typeface="Calibri Regular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A6DC-3FA1-4891-B76A-D803F537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7475" y="12712182"/>
            <a:ext cx="5690341" cy="730049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>
              <a:defRPr sz="3067">
                <a:solidFill>
                  <a:srgbClr val="898989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fld id="{38876D9E-8379-4EB8-A340-5799FC0DA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55" r:id="rId11"/>
  </p:sldLayoutIdLst>
  <p:transition spd="med">
    <p:fade/>
  </p:transition>
  <p:hf hdr="0" ftr="0" dt="0"/>
  <p:txStyles>
    <p:titleStyle>
      <a:lvl1pPr algn="ctr" defTabSz="1215119" rtl="0" eaLnBrk="0" fontAlgn="base" hangingPunct="0">
        <a:spcBef>
          <a:spcPct val="0"/>
        </a:spcBef>
        <a:spcAft>
          <a:spcPct val="0"/>
        </a:spcAft>
        <a:defRPr sz="8668" kern="1200">
          <a:solidFill>
            <a:schemeClr val="bg2"/>
          </a:solidFill>
          <a:latin typeface="+mj-lt"/>
          <a:ea typeface="Calibri Regular" charset="0"/>
          <a:cs typeface="Calibri Regular" charset="0"/>
        </a:defRPr>
      </a:lvl1pPr>
      <a:lvl2pPr algn="ctr" defTabSz="1215119" rtl="0" eaLnBrk="0" fontAlgn="base" hangingPunct="0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2pPr>
      <a:lvl3pPr algn="ctr" defTabSz="1215119" rtl="0" eaLnBrk="0" fontAlgn="base" hangingPunct="0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3pPr>
      <a:lvl4pPr algn="ctr" defTabSz="1215119" rtl="0" eaLnBrk="0" fontAlgn="base" hangingPunct="0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4pPr>
      <a:lvl5pPr algn="ctr" defTabSz="1215119" rtl="0" eaLnBrk="0" fontAlgn="base" hangingPunct="0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5pPr>
      <a:lvl6pPr marL="609676" algn="ctr" defTabSz="1215119" rtl="0" fontAlgn="base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6pPr>
      <a:lvl7pPr marL="1219352" algn="ctr" defTabSz="1215119" rtl="0" fontAlgn="base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7pPr>
      <a:lvl8pPr marL="1829029" algn="ctr" defTabSz="1215119" rtl="0" fontAlgn="base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8pPr>
      <a:lvl9pPr marL="2438705" algn="ctr" defTabSz="1215119" rtl="0" fontAlgn="base">
        <a:spcBef>
          <a:spcPct val="0"/>
        </a:spcBef>
        <a:spcAft>
          <a:spcPct val="0"/>
        </a:spcAft>
        <a:defRPr sz="8668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9pPr>
    </p:titleStyle>
    <p:bodyStyle>
      <a:lvl1pPr algn="l" defTabSz="121511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4667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1pPr>
      <a:lvl2pPr marL="1215119" algn="l" defTabSz="121511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4667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2pPr>
      <a:lvl3pPr marL="2430237" algn="l" defTabSz="121511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4267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3pPr>
      <a:lvl4pPr marL="3647473" algn="l" defTabSz="121511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4pPr>
      <a:lvl5pPr marL="4862592" algn="l" defTabSz="121511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5pPr>
      <a:lvl6pPr marL="6688888" indent="-608080" algn="l" defTabSz="1216161" rtl="0" eaLnBrk="1" latinLnBrk="0" hangingPunct="1">
        <a:spcBef>
          <a:spcPct val="20000"/>
        </a:spcBef>
        <a:buFont typeface="Arial"/>
        <a:buChar char="•"/>
        <a:defRPr sz="5286" kern="1200">
          <a:solidFill>
            <a:schemeClr val="tx1"/>
          </a:solidFill>
          <a:latin typeface="+mn-lt"/>
          <a:ea typeface="+mn-ea"/>
          <a:cs typeface="+mn-cs"/>
        </a:defRPr>
      </a:lvl6pPr>
      <a:lvl7pPr marL="7905051" indent="-608080" algn="l" defTabSz="1216161" rtl="0" eaLnBrk="1" latinLnBrk="0" hangingPunct="1">
        <a:spcBef>
          <a:spcPct val="20000"/>
        </a:spcBef>
        <a:buFont typeface="Arial"/>
        <a:buChar char="•"/>
        <a:defRPr sz="5286" kern="1200">
          <a:solidFill>
            <a:schemeClr val="tx1"/>
          </a:solidFill>
          <a:latin typeface="+mn-lt"/>
          <a:ea typeface="+mn-ea"/>
          <a:cs typeface="+mn-cs"/>
        </a:defRPr>
      </a:lvl7pPr>
      <a:lvl8pPr marL="9121212" indent="-608080" algn="l" defTabSz="1216161" rtl="0" eaLnBrk="1" latinLnBrk="0" hangingPunct="1">
        <a:spcBef>
          <a:spcPct val="20000"/>
        </a:spcBef>
        <a:buFont typeface="Arial"/>
        <a:buChar char="•"/>
        <a:defRPr sz="5286" kern="1200">
          <a:solidFill>
            <a:schemeClr val="tx1"/>
          </a:solidFill>
          <a:latin typeface="+mn-lt"/>
          <a:ea typeface="+mn-ea"/>
          <a:cs typeface="+mn-cs"/>
        </a:defRPr>
      </a:lvl8pPr>
      <a:lvl9pPr marL="10337373" indent="-608080" algn="l" defTabSz="1216161" rtl="0" eaLnBrk="1" latinLnBrk="0" hangingPunct="1">
        <a:spcBef>
          <a:spcPct val="20000"/>
        </a:spcBef>
        <a:buFont typeface="Arial"/>
        <a:buChar char="•"/>
        <a:defRPr sz="5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1pPr>
      <a:lvl2pPr marL="1216161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432323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3pPr>
      <a:lvl4pPr marL="3648485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4pPr>
      <a:lvl5pPr marL="4864647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5pPr>
      <a:lvl6pPr marL="6080808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6pPr>
      <a:lvl7pPr marL="7296969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7pPr>
      <a:lvl8pPr marL="8513132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8pPr>
      <a:lvl9pPr marL="9729293" algn="l" defTabSz="1216161" rtl="0" eaLnBrk="1" latinLnBrk="0" hangingPunct="1">
        <a:defRPr sz="4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77DC-2556-4797-850F-6C5D0EA2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77475" y="12712182"/>
            <a:ext cx="5690341" cy="73004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0280">
              <a:defRPr sz="2267">
                <a:solidFill>
                  <a:srgbClr val="898989"/>
                </a:solidFill>
              </a:defRPr>
            </a:lvl1pPr>
          </a:lstStyle>
          <a:p>
            <a:fld id="{2A74434E-D4DB-445B-ADB6-2BB818DF8E9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1" name="Picture 3" descr="PPT templates-1-standard-covers-3-1.jpg">
            <a:extLst>
              <a:ext uri="{FF2B5EF4-FFF2-40B4-BE49-F238E27FC236}">
                <a16:creationId xmlns:a16="http://schemas.microsoft.com/office/drawing/2014/main" id="{825BE40C-E8EB-4EB9-9230-81AA675991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387175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0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hf sldNum="0" hdr="0" dt="0"/>
  <p:txStyles>
    <p:titleStyle>
      <a:lvl1pPr algn="ctr" defTabSz="910280" rtl="0" eaLnBrk="0" fontAlgn="base" hangingPunct="0">
        <a:spcBef>
          <a:spcPct val="0"/>
        </a:spcBef>
        <a:spcAft>
          <a:spcPct val="0"/>
        </a:spcAft>
        <a:defRPr sz="866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0280" rtl="0" eaLnBrk="0" fontAlgn="base" hangingPunct="0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2pPr>
      <a:lvl3pPr algn="ctr" defTabSz="910280" rtl="0" eaLnBrk="0" fontAlgn="base" hangingPunct="0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3pPr>
      <a:lvl4pPr algn="ctr" defTabSz="910280" rtl="0" eaLnBrk="0" fontAlgn="base" hangingPunct="0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4pPr>
      <a:lvl5pPr algn="ctr" defTabSz="910280" rtl="0" eaLnBrk="0" fontAlgn="base" hangingPunct="0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5pPr>
      <a:lvl6pPr marL="609676" algn="ctr" defTabSz="910280" rtl="0" fontAlgn="base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6pPr>
      <a:lvl7pPr marL="1219352" algn="ctr" defTabSz="910280" rtl="0" fontAlgn="base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7pPr>
      <a:lvl8pPr marL="1829029" algn="ctr" defTabSz="910280" rtl="0" fontAlgn="base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8pPr>
      <a:lvl9pPr marL="2438705" algn="ctr" defTabSz="910280" rtl="0" fontAlgn="base">
        <a:spcBef>
          <a:spcPct val="0"/>
        </a:spcBef>
        <a:spcAft>
          <a:spcPct val="0"/>
        </a:spcAft>
        <a:defRPr sz="8668">
          <a:solidFill>
            <a:schemeClr val="tx1"/>
          </a:solidFill>
          <a:latin typeface="Calibri" charset="0"/>
        </a:defRPr>
      </a:lvl9pPr>
    </p:titleStyle>
    <p:bodyStyle>
      <a:lvl1pPr marL="683769" indent="-683769" algn="l" defTabSz="9102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267" kern="1200">
          <a:solidFill>
            <a:schemeClr val="tx1"/>
          </a:solidFill>
          <a:latin typeface="+mn-lt"/>
          <a:ea typeface="+mn-ea"/>
          <a:cs typeface="+mn-cs"/>
        </a:defRPr>
      </a:lvl1pPr>
      <a:lvl2pPr marL="1481852" indent="-569455" algn="l" defTabSz="9102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36" indent="-455141" algn="l" defTabSz="9102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3pPr>
      <a:lvl4pPr marL="3190216" indent="-455141" algn="l" defTabSz="9102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67" kern="1200">
          <a:solidFill>
            <a:schemeClr val="tx1"/>
          </a:solidFill>
          <a:latin typeface="+mn-lt"/>
          <a:ea typeface="+mn-ea"/>
          <a:cs typeface="+mn-cs"/>
        </a:defRPr>
      </a:lvl4pPr>
      <a:lvl5pPr marL="4102613" indent="-455141" algn="l" defTabSz="9102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867" kern="1200">
          <a:solidFill>
            <a:schemeClr val="tx1"/>
          </a:solidFill>
          <a:latin typeface="+mn-lt"/>
          <a:ea typeface="+mn-ea"/>
          <a:cs typeface="+mn-cs"/>
        </a:defRPr>
      </a:lvl5pPr>
      <a:lvl6pPr marL="5016416" indent="-456038" algn="l" defTabSz="912075" rtl="0" eaLnBrk="1" latinLnBrk="0" hangingPunct="1">
        <a:spcBef>
          <a:spcPct val="20000"/>
        </a:spcBef>
        <a:buFont typeface="Arial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6pPr>
      <a:lvl7pPr marL="5928492" indent="-456038" algn="l" defTabSz="912075" rtl="0" eaLnBrk="1" latinLnBrk="0" hangingPunct="1">
        <a:spcBef>
          <a:spcPct val="20000"/>
        </a:spcBef>
        <a:buFont typeface="Arial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7pPr>
      <a:lvl8pPr marL="6840567" indent="-456038" algn="l" defTabSz="912075" rtl="0" eaLnBrk="1" latinLnBrk="0" hangingPunct="1">
        <a:spcBef>
          <a:spcPct val="20000"/>
        </a:spcBef>
        <a:buFont typeface="Arial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8pPr>
      <a:lvl9pPr marL="7752642" indent="-456038" algn="l" defTabSz="912075" rtl="0" eaLnBrk="1" latinLnBrk="0" hangingPunct="1">
        <a:spcBef>
          <a:spcPct val="20000"/>
        </a:spcBef>
        <a:buFont typeface="Arial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075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151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227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303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378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453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4529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6605" algn="l" defTabSz="912075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8999" y="1120776"/>
            <a:ext cx="2188918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359" y="3200400"/>
            <a:ext cx="21948458" cy="86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28663" y="12157076"/>
            <a:ext cx="569034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8999" y="12157076"/>
            <a:ext cx="921716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AU"/>
              <a:t>Footer text - slideshow title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248999" y="12604750"/>
            <a:ext cx="748974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1200">
                <a:solidFill>
                  <a:schemeClr val="bg2"/>
                </a:solidFill>
              </a:rPr>
              <a:t>CRICOS Provider Code 00301J</a:t>
            </a:r>
            <a:endParaRPr lang="en-AU" sz="1200">
              <a:solidFill>
                <a:schemeClr val="bg2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olicies.curtin.edu.au/findapolicy/#A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nhmrc.gov.au/about-us/publications/australian-code-responsible-conduct-research-2018#block-views-block-file-attachments-content-block-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policies.curtin.edu.au/findapolicy/index.cfm#m" TargetMode="External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tudents.curtin.edu.au/essentials/rights/academic-integrity/" TargetMode="External"/><Relationship Id="rId5" Type="http://schemas.openxmlformats.org/officeDocument/2006/relationships/hyperlink" Target="https://about.curtin.edu.au/governance/academic-integrity/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ings.library.curtin.edu.au/calendar/workshops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hyperlink" Target="https://bit.ly/2UScR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licies.curtin.edu.au/findapolicy/#a" TargetMode="External"/><Relationship Id="rId5" Type="http://schemas.openxmlformats.org/officeDocument/2006/relationships/hyperlink" Target="https://www.nhmrc.gov.au/about-us/publications/australian-code-responsible-conduct-research-2018#block-views-block-file-attachments-content-block-1" TargetMode="External"/><Relationship Id="rId4" Type="http://schemas.openxmlformats.org/officeDocument/2006/relationships/hyperlink" Target="https://students.curtin.edu.au/essentials/higher-degree-by-research/hdr-form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ibguides.library.curtin.edu.au/espa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7175" cy="137156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359" y="25400"/>
            <a:ext cx="24452170" cy="13750206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627934" y="4506175"/>
            <a:ext cx="13131362" cy="1902398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720000" tIns="180000" rIns="720000" bIns="180000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AU" sz="10000" dirty="0">
                <a:solidFill>
                  <a:schemeClr val="bg1"/>
                </a:solidFill>
                <a:latin typeface="+mj-lt"/>
                <a:cs typeface="Calibri Regular" charset="0"/>
              </a:rPr>
              <a:t>Thesis by Compilation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451405" y="7867749"/>
            <a:ext cx="15574078" cy="2112322"/>
          </a:xfrm>
          <a:prstGeom prst="rect">
            <a:avLst/>
          </a:prstGeom>
        </p:spPr>
        <p:txBody>
          <a:bodyPr vert="horz" lIns="243852" tIns="121926" rIns="243852" bIns="121926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300" dirty="0">
                <a:solidFill>
                  <a:schemeClr val="bg1"/>
                </a:solidFill>
                <a:latin typeface="+mn-lt"/>
                <a:cs typeface="Calibri Regular" charset="0"/>
              </a:rPr>
              <a:t>Christopher Reid </a:t>
            </a:r>
          </a:p>
          <a:p>
            <a:pPr algn="ctr">
              <a:lnSpc>
                <a:spcPct val="80000"/>
              </a:lnSpc>
            </a:pPr>
            <a:r>
              <a:rPr lang="en-US" sz="4300" dirty="0">
                <a:solidFill>
                  <a:schemeClr val="bg1"/>
                </a:solidFill>
                <a:latin typeface="+mn-lt"/>
                <a:cs typeface="Calibri Regular" charset="0"/>
              </a:rPr>
              <a:t>John Curtin Distinguished Professor</a:t>
            </a:r>
          </a:p>
          <a:p>
            <a:pPr algn="ctr">
              <a:lnSpc>
                <a:spcPct val="80000"/>
              </a:lnSpc>
            </a:pPr>
            <a:r>
              <a:rPr lang="en-US" sz="4300" dirty="0">
                <a:solidFill>
                  <a:schemeClr val="bg1"/>
                </a:solidFill>
                <a:latin typeface="+mn-lt"/>
                <a:cs typeface="Calibri Regular" charset="0"/>
              </a:rPr>
              <a:t>Dean Graduate Studies, Curtin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787" y="11931620"/>
            <a:ext cx="22918047" cy="9388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just"/>
            <a:r>
              <a:rPr lang="en-US" sz="3600" dirty="0">
                <a:cs typeface="Calibri Regular" charset="0"/>
              </a:rPr>
              <a:t>Graduate Research School						                            			   	August 2021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52907" y="871209"/>
            <a:ext cx="2003612" cy="1948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9587" y="712163"/>
            <a:ext cx="5468248" cy="9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7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Authorship, Attribution and Academic Integrity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08E10D-FF84-44CE-91AB-DAAB39A83372}"/>
              </a:ext>
            </a:extLst>
          </p:cNvPr>
          <p:cNvSpPr txBox="1">
            <a:spLocks/>
          </p:cNvSpPr>
          <p:nvPr/>
        </p:nvSpPr>
        <p:spPr>
          <a:xfrm>
            <a:off x="1037317" y="3135899"/>
            <a:ext cx="21948775" cy="8699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AU"/>
            </a:defPPr>
            <a:lvl1pPr marL="0" indent="0" algn="l" defTabSz="121926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None/>
              <a:defRPr sz="4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88639" indent="0" algn="l" defTabSz="121926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None/>
              <a:defRPr sz="4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177278" indent="0" algn="l" defTabSz="121926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None/>
              <a:defRPr sz="43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265917" indent="0" algn="l" defTabSz="121926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None/>
              <a:defRPr sz="37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354556" indent="0" algn="l" defTabSz="1219261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/>
              <a:buNone/>
              <a:defRPr sz="37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5443195" indent="-609630" algn="l" defTabSz="2177278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6531834" indent="-609630" algn="l" defTabSz="2177278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7620472" indent="-609630" algn="l" defTabSz="2177278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8709111" indent="-609630" algn="l" defTabSz="2177278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95648"/>
                </a:solidFill>
              </a:rPr>
              <a:t>Authorship</a:t>
            </a:r>
          </a:p>
          <a:p>
            <a:pPr lvl="1"/>
            <a:r>
              <a:rPr lang="en-AU" dirty="0"/>
              <a:t>It is a commodity it has a value. </a:t>
            </a:r>
          </a:p>
          <a:p>
            <a:pPr lvl="1"/>
            <a:r>
              <a:rPr lang="en-AU" dirty="0"/>
              <a:t>Authorship is earned. </a:t>
            </a:r>
          </a:p>
          <a:p>
            <a:r>
              <a:rPr lang="en-AU" dirty="0"/>
              <a:t>Examiners </a:t>
            </a:r>
          </a:p>
          <a:p>
            <a:pPr lvl="1"/>
            <a:r>
              <a:rPr lang="en-AU" dirty="0"/>
              <a:t>What should the student tell the examiners? </a:t>
            </a:r>
          </a:p>
          <a:p>
            <a:r>
              <a:rPr lang="en-AU" dirty="0">
                <a:solidFill>
                  <a:srgbClr val="F95648"/>
                </a:solidFill>
              </a:rPr>
              <a:t>Attribution</a:t>
            </a:r>
          </a:p>
          <a:p>
            <a:pPr lvl="1"/>
            <a:r>
              <a:rPr lang="en-AU" dirty="0"/>
              <a:t>Papers published</a:t>
            </a:r>
          </a:p>
          <a:p>
            <a:pPr lvl="1"/>
            <a:r>
              <a:rPr lang="en-AU" dirty="0"/>
              <a:t>Papers in preparation</a:t>
            </a:r>
          </a:p>
          <a:p>
            <a:r>
              <a:rPr lang="en-AU" dirty="0"/>
              <a:t>Plagiarism</a:t>
            </a:r>
          </a:p>
          <a:p>
            <a:pPr lvl="1"/>
            <a:r>
              <a:rPr lang="en-AU" dirty="0"/>
              <a:t>Stealing something and then saying where you stole it from does not mean you did not steal it.  You have to tell the ‘examiner’ who owns it. 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2ED1E9-EB65-493E-8AC0-29548C071E4F}"/>
              </a:ext>
            </a:extLst>
          </p:cNvPr>
          <p:cNvGrpSpPr/>
          <p:nvPr/>
        </p:nvGrpSpPr>
        <p:grpSpPr>
          <a:xfrm>
            <a:off x="14018012" y="3505200"/>
            <a:ext cx="2540579" cy="5029317"/>
            <a:chOff x="4572000" y="1988800"/>
            <a:chExt cx="1512210" cy="2592660"/>
          </a:xfrm>
        </p:grpSpPr>
        <p:sp>
          <p:nvSpPr>
            <p:cNvPr id="8" name="Bent Arrow 3">
              <a:extLst>
                <a:ext uri="{FF2B5EF4-FFF2-40B4-BE49-F238E27FC236}">
                  <a16:creationId xmlns:a16="http://schemas.microsoft.com/office/drawing/2014/main" id="{C90F5AC2-D29C-41A5-8613-0FF36B01D99C}"/>
                </a:ext>
              </a:extLst>
            </p:cNvPr>
            <p:cNvSpPr/>
            <p:nvPr/>
          </p:nvSpPr>
          <p:spPr>
            <a:xfrm flipH="1">
              <a:off x="4572000" y="1988800"/>
              <a:ext cx="1512210" cy="12241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1" name="Bent Arrow 4">
              <a:extLst>
                <a:ext uri="{FF2B5EF4-FFF2-40B4-BE49-F238E27FC236}">
                  <a16:creationId xmlns:a16="http://schemas.microsoft.com/office/drawing/2014/main" id="{FBC089EB-9BBB-4B31-962F-A86E4B91D38E}"/>
                </a:ext>
              </a:extLst>
            </p:cNvPr>
            <p:cNvSpPr/>
            <p:nvPr/>
          </p:nvSpPr>
          <p:spPr>
            <a:xfrm flipH="1" flipV="1">
              <a:off x="4572000" y="3365670"/>
              <a:ext cx="1512210" cy="121579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Authorship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FE45AF8-66C0-461C-8C6F-DABEFF97EC3A}"/>
              </a:ext>
            </a:extLst>
          </p:cNvPr>
          <p:cNvSpPr txBox="1">
            <a:spLocks noChangeArrowheads="1"/>
          </p:cNvSpPr>
          <p:nvPr/>
        </p:nvSpPr>
        <p:spPr>
          <a:xfrm>
            <a:off x="1144588" y="2743200"/>
            <a:ext cx="14325600" cy="10660070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hlinkClick r:id="rId4"/>
              </a:rPr>
              <a:t>Australian Code </a:t>
            </a:r>
            <a:r>
              <a:rPr lang="en-AU" sz="4400" dirty="0"/>
              <a:t>- </a:t>
            </a:r>
            <a:r>
              <a:rPr lang="en-AU" sz="4400" dirty="0">
                <a:solidFill>
                  <a:schemeClr val="tx1"/>
                </a:solidFill>
              </a:rPr>
              <a:t>an author is an individual who: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>
                <a:solidFill>
                  <a:schemeClr val="tx1"/>
                </a:solidFill>
              </a:rPr>
              <a:t>has made a significant intellectual or scholarly </a:t>
            </a:r>
            <a:br>
              <a:rPr lang="en-AU" sz="4400" i="1" dirty="0">
                <a:solidFill>
                  <a:schemeClr val="tx1"/>
                </a:solidFill>
              </a:rPr>
            </a:br>
            <a:r>
              <a:rPr lang="en-AU" sz="4400" i="1" dirty="0">
                <a:solidFill>
                  <a:schemeClr val="tx1"/>
                </a:solidFill>
              </a:rPr>
              <a:t>contribution to research and its output, and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>
                <a:solidFill>
                  <a:schemeClr val="tx1"/>
                </a:solidFill>
              </a:rPr>
              <a:t>agrees to be listed as an author. </a:t>
            </a:r>
          </a:p>
          <a:p>
            <a:r>
              <a:rPr lang="en-AU" sz="4400" dirty="0">
                <a:solidFill>
                  <a:schemeClr val="tx1"/>
                </a:solidFill>
              </a:rPr>
              <a:t>A significant intellectual or scholarly contribution </a:t>
            </a:r>
            <a:br>
              <a:rPr lang="en-AU" sz="4400" dirty="0">
                <a:solidFill>
                  <a:schemeClr val="tx1"/>
                </a:solidFill>
              </a:rPr>
            </a:br>
            <a:r>
              <a:rPr lang="en-AU" sz="4400" dirty="0">
                <a:solidFill>
                  <a:schemeClr val="tx1"/>
                </a:solidFill>
              </a:rPr>
              <a:t>must include one and should include </a:t>
            </a:r>
            <a:r>
              <a:rPr lang="en-AU" sz="4400" b="1" dirty="0">
                <a:solidFill>
                  <a:schemeClr val="tx1"/>
                </a:solidFill>
              </a:rPr>
              <a:t>a combination of two or 2 or more </a:t>
            </a:r>
            <a:r>
              <a:rPr lang="en-AU" sz="4400" dirty="0">
                <a:solidFill>
                  <a:schemeClr val="tx1"/>
                </a:solidFill>
              </a:rPr>
              <a:t>of the following: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>
                <a:solidFill>
                  <a:schemeClr val="tx1"/>
                </a:solidFill>
              </a:rPr>
              <a:t>conception and design of the project or output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>
                <a:solidFill>
                  <a:schemeClr val="tx1"/>
                </a:solidFill>
              </a:rPr>
              <a:t>acquisition of research data (involving significant intellectual judgement, planning, design, or input)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>
                <a:solidFill>
                  <a:schemeClr val="tx1"/>
                </a:solidFill>
              </a:rPr>
              <a:t>contribution of knowledge, where justified,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>
                <a:solidFill>
                  <a:schemeClr val="tx1"/>
                </a:solidFill>
              </a:rPr>
              <a:t>analysis or interpretation of research data 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en-AU" sz="4400" i="1" dirty="0"/>
              <a:t>drafting significant parts of the research output or critically revising it so as to contribute to its Interpretation </a:t>
            </a:r>
          </a:p>
        </p:txBody>
      </p:sp>
      <p:pic>
        <p:nvPicPr>
          <p:cNvPr id="3074" name="Picture 2" descr="Author or contributor? The A to Z of authorship - International Science  Editing">
            <a:extLst>
              <a:ext uri="{FF2B5EF4-FFF2-40B4-BE49-F238E27FC236}">
                <a16:creationId xmlns:a16="http://schemas.microsoft.com/office/drawing/2014/main" id="{DF232D2D-7541-4D9C-99BB-BF03773A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87" y="3124200"/>
            <a:ext cx="9829801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86B4CF-125E-448F-A40F-F98B35F575F3}"/>
              </a:ext>
            </a:extLst>
          </p:cNvPr>
          <p:cNvSpPr txBox="1"/>
          <p:nvPr/>
        </p:nvSpPr>
        <p:spPr>
          <a:xfrm>
            <a:off x="13412787" y="9982200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800" i="1" dirty="0">
                <a:hlinkClick r:id="rId6"/>
              </a:rPr>
              <a:t>Authorship, Peer Review and Publication of Research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Authorship, Peer Review and Publication of Research Outputs</a:t>
            </a:r>
          </a:p>
          <a:p>
            <a:pPr algn="ctr"/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068387" y="3073066"/>
            <a:ext cx="1858729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BE788B9-76E5-463A-82D4-420454D9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87" y="2667000"/>
            <a:ext cx="17526000" cy="101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Authorship Agreements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378688" y="2743200"/>
            <a:ext cx="18587299" cy="1498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Put an agreement in place before the commencement of writing a research project - no need for a formal legal document, </a:t>
            </a:r>
            <a:r>
              <a:rPr lang="en-AU" sz="4400" dirty="0" err="1"/>
              <a:t>eg</a:t>
            </a:r>
            <a:r>
              <a:rPr lang="en-AU" sz="4400" dirty="0"/>
              <a:t> can be emails or a signed form/letter</a:t>
            </a:r>
          </a:p>
          <a:p>
            <a:endParaRPr lang="en-AU" sz="4400" dirty="0"/>
          </a:p>
          <a:p>
            <a:r>
              <a:rPr lang="en-AU" sz="4400" dirty="0"/>
              <a:t>Authorship on great papers is the equivalent to gold. </a:t>
            </a:r>
          </a:p>
          <a:p>
            <a:pPr lvl="1"/>
            <a:r>
              <a:rPr lang="en-AU" sz="4400" dirty="0"/>
              <a:t>Authorship is a commodity and has value. </a:t>
            </a:r>
          </a:p>
          <a:p>
            <a:pPr lvl="1"/>
            <a:endParaRPr lang="en-AU" sz="4400" dirty="0"/>
          </a:p>
          <a:p>
            <a:r>
              <a:rPr lang="en-AU" sz="4400" dirty="0"/>
              <a:t>There are standard systems to award authorship. </a:t>
            </a:r>
          </a:p>
          <a:p>
            <a:pPr lvl="1"/>
            <a:r>
              <a:rPr lang="en-AU" sz="4400" dirty="0"/>
              <a:t>automatically give Authorship to the person who owns</a:t>
            </a:r>
          </a:p>
          <a:p>
            <a:pPr lvl="1"/>
            <a:r>
              <a:rPr lang="en-AU" sz="4400" dirty="0"/>
              <a:t>the instrument or is Head of Department? </a:t>
            </a:r>
          </a:p>
          <a:p>
            <a:pPr lvl="1"/>
            <a:r>
              <a:rPr lang="en-AU" sz="4400" dirty="0"/>
              <a:t>automatically give Authorship to the supervisor? </a:t>
            </a:r>
          </a:p>
          <a:p>
            <a:pPr lvl="1"/>
            <a:r>
              <a:rPr lang="en-AU" sz="4400" dirty="0">
                <a:solidFill>
                  <a:srgbClr val="FF0000"/>
                </a:solidFill>
              </a:rPr>
              <a:t>Is that OK? </a:t>
            </a:r>
          </a:p>
          <a:p>
            <a:pPr lvl="1"/>
            <a:r>
              <a:rPr lang="en-AU" sz="4400" dirty="0"/>
              <a:t>The world has changed ….it is NOT appropriate to do this</a:t>
            </a:r>
          </a:p>
          <a:p>
            <a:pPr lvl="1"/>
            <a:br>
              <a:rPr lang="en-AU" sz="4400" dirty="0"/>
            </a:br>
            <a:r>
              <a:rPr lang="en-AU" sz="4400" dirty="0"/>
              <a:t>(See S2.1.3 of Procedures)</a:t>
            </a:r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D6F6C6C6-0530-44E3-B394-8F426ABD24CB}"/>
              </a:ext>
            </a:extLst>
          </p:cNvPr>
          <p:cNvSpPr/>
          <p:nvPr/>
        </p:nvSpPr>
        <p:spPr>
          <a:xfrm>
            <a:off x="15264072" y="5105400"/>
            <a:ext cx="8452700" cy="5284941"/>
          </a:xfrm>
          <a:prstGeom prst="wedgeRoundRectCallout">
            <a:avLst>
              <a:gd name="adj1" fmla="val -63349"/>
              <a:gd name="adj2" fmla="val 46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If an academic fulfils the role of an advisor and collaborator in the development and guidance of the research paper then it would seem obvious that they should be/ would be an author. </a:t>
            </a:r>
          </a:p>
        </p:txBody>
      </p:sp>
    </p:spTree>
    <p:extLst>
      <p:ext uri="{BB962C8B-B14F-4D97-AF65-F5344CB8AC3E}">
        <p14:creationId xmlns:p14="http://schemas.microsoft.com/office/powerpoint/2010/main" val="4651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Attribution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378688" y="2743200"/>
            <a:ext cx="21635299" cy="1431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4.1	The acknowledgment of the contributions of various people who made the HDR completion possible is important to include at the beginning of a thesis or exegesis. In addition, it is important to attribute appropriate any contributions to the genesis, thematic development and synthesis of data or concepts that advanced the development of a research output.</a:t>
            </a:r>
          </a:p>
          <a:p>
            <a:endParaRPr lang="en-AU" sz="4400" dirty="0"/>
          </a:p>
          <a:p>
            <a:r>
              <a:rPr lang="en-AU" sz="4400" dirty="0"/>
              <a:t>4.2	During the writing of a HDR thesis, students are encouraged to publish their work during their enrolment. The publications are often with multiple authors. If the work is co-authored, and is included as part of the thesis, either as a publication or it is used to form, or inform, one or more parts of the thesis text, it is essential for the student to declare that the work was co-authored. Within the thesis this is called attribution.</a:t>
            </a:r>
            <a:br>
              <a:rPr lang="en-AU" sz="4400" dirty="0"/>
            </a:br>
            <a:endParaRPr lang="en-AU" sz="4400" dirty="0"/>
          </a:p>
          <a:p>
            <a:r>
              <a:rPr lang="en-AU" sz="4400" dirty="0"/>
              <a:t>4.3	If a co-authored paper, or material or original concepts from that co-authored work are used in the thesis, it is essential that an attribution statement is included in the thesis.</a:t>
            </a:r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958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Attribution Statement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014800" y="2884044"/>
            <a:ext cx="22357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Percentage contribution by field of activity: Indicate the percentage time for each co-author. 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00DFB44-9D5B-42E0-94E7-444A995F8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19" y="5122756"/>
            <a:ext cx="22815336" cy="61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4216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Authorship – Roles vs % allocation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014800" y="2884044"/>
            <a:ext cx="223575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Examples…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9D8E1-F288-4D4D-AF1C-12510E08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99" y="4162131"/>
            <a:ext cx="21465787" cy="86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4216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/>
              <a:t>Go to the website and find the attribution statement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EC8D5-199F-411E-8D98-F4877B7C6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895600"/>
            <a:ext cx="22156737" cy="87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4216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Criteria to Examine a </a:t>
            </a:r>
            <a:r>
              <a:rPr lang="en-AU" sz="6000" dirty="0">
                <a:solidFill>
                  <a:srgbClr val="00B0F0"/>
                </a:solidFill>
              </a:rPr>
              <a:t>Doctoral</a:t>
            </a:r>
            <a:r>
              <a:rPr lang="en-AU" sz="6000" dirty="0"/>
              <a:t> thesis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BA0E3-B6E2-4281-8688-EC34D7BF8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87" y="2928063"/>
            <a:ext cx="17144999" cy="93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4216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Criteria to Examine a </a:t>
            </a:r>
            <a:r>
              <a:rPr lang="en-AU" sz="6000" dirty="0">
                <a:solidFill>
                  <a:srgbClr val="FFFF00"/>
                </a:solidFill>
              </a:rPr>
              <a:t>Master’s</a:t>
            </a:r>
            <a:r>
              <a:rPr lang="en-AU" sz="6000" dirty="0"/>
              <a:t> thesis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92677-6755-4E5A-BCF9-0CBD4C892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87" y="3210532"/>
            <a:ext cx="15849600" cy="84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Acknowledgement of Country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cknowledgement of Country : ABC iview">
            <a:extLst>
              <a:ext uri="{FF2B5EF4-FFF2-40B4-BE49-F238E27FC236}">
                <a16:creationId xmlns:a16="http://schemas.microsoft.com/office/drawing/2014/main" id="{B940DF75-94D0-41E2-8458-9E1253E5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1" y="2971800"/>
            <a:ext cx="16503996" cy="92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416" y="0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Lastly - understand Academic Integrity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B77F212-1DCD-4813-AB62-0A616054E558}"/>
              </a:ext>
            </a:extLst>
          </p:cNvPr>
          <p:cNvSpPr txBox="1">
            <a:spLocks noChangeArrowheads="1"/>
          </p:cNvSpPr>
          <p:nvPr/>
        </p:nvSpPr>
        <p:spPr>
          <a:xfrm>
            <a:off x="891667" y="2667000"/>
            <a:ext cx="14197520" cy="6096000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dirty="0">
                <a:solidFill>
                  <a:schemeClr val="tx1"/>
                </a:solidFill>
              </a:rPr>
              <a:t>Universities Australia (2017) definition: ‘Academic integrity means acting with the values of honesty, trust, fairness, respect, and responsibility in learning, teaching and research’.</a:t>
            </a:r>
          </a:p>
          <a:p>
            <a:r>
              <a:rPr lang="en-AU" sz="4400" dirty="0">
                <a:solidFill>
                  <a:schemeClr val="tx1"/>
                </a:solidFill>
              </a:rPr>
              <a:t>Principles of academic integrity align with Curtin’s core values (integrity, respect, courage, excellence and impact).</a:t>
            </a:r>
          </a:p>
          <a:p>
            <a:r>
              <a:rPr lang="en-AU" sz="4400" dirty="0">
                <a:solidFill>
                  <a:schemeClr val="tx1"/>
                </a:solidFill>
              </a:rPr>
              <a:t>“</a:t>
            </a:r>
            <a:r>
              <a:rPr lang="en-AU" sz="4400" i="1" dirty="0">
                <a:solidFill>
                  <a:schemeClr val="tx1"/>
                </a:solidFill>
              </a:rPr>
              <a:t>Plagiarism is presenting the work or property of another person as your own without appropriate acknowledgement or referencing…</a:t>
            </a:r>
            <a:r>
              <a:rPr lang="en-AU" sz="4400" dirty="0">
                <a:solidFill>
                  <a:schemeClr val="tx1"/>
                </a:solidFill>
              </a:rPr>
              <a:t>” </a:t>
            </a:r>
          </a:p>
        </p:txBody>
      </p:sp>
      <p:pic>
        <p:nvPicPr>
          <p:cNvPr id="2050" name="Picture 2" descr="Plagiarism Checker Free | Accurate with Percentage">
            <a:extLst>
              <a:ext uri="{FF2B5EF4-FFF2-40B4-BE49-F238E27FC236}">
                <a16:creationId xmlns:a16="http://schemas.microsoft.com/office/drawing/2014/main" id="{515CAA18-0714-4FED-BAA2-2F7D5F65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922" y="4166771"/>
            <a:ext cx="8073687" cy="26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3A69E-8D54-46BA-ADCF-2EAD51B8E538}"/>
              </a:ext>
            </a:extLst>
          </p:cNvPr>
          <p:cNvSpPr txBox="1"/>
          <p:nvPr/>
        </p:nvSpPr>
        <p:spPr>
          <a:xfrm>
            <a:off x="859207" y="8915400"/>
            <a:ext cx="231891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See</a:t>
            </a:r>
            <a:r>
              <a:rPr lang="en-AU" sz="4400" dirty="0">
                <a:hlinkClick r:id="rId5"/>
              </a:rPr>
              <a:t> Academic Integrity Governance</a:t>
            </a:r>
            <a:r>
              <a:rPr lang="en-AU" sz="4400" dirty="0"/>
              <a:t>;  </a:t>
            </a:r>
            <a:r>
              <a:rPr lang="en-AU" sz="4400" dirty="0">
                <a:hlinkClick r:id="rId6"/>
              </a:rPr>
              <a:t>Academic Integrity student essentials</a:t>
            </a:r>
            <a:endParaRPr lang="en-AU" sz="4400" dirty="0"/>
          </a:p>
          <a:p>
            <a:r>
              <a:rPr lang="en-AU" sz="4400" dirty="0">
                <a:hlinkClick r:id="rId7"/>
              </a:rPr>
              <a:t>Management of Academic Integrity Warnings for New to Curtin Students Procedure</a:t>
            </a:r>
            <a:endParaRPr lang="en-AU" sz="4400" dirty="0"/>
          </a:p>
          <a:p>
            <a:endParaRPr lang="en-AU" sz="4400" dirty="0"/>
          </a:p>
          <a:p>
            <a:r>
              <a:rPr lang="en-AU" sz="4400" dirty="0"/>
              <a:t>And submit your work to Turnitin using links in the Research Integrity training on Blackboard!</a:t>
            </a:r>
          </a:p>
        </p:txBody>
      </p:sp>
    </p:spTree>
    <p:extLst>
      <p:ext uri="{BB962C8B-B14F-4D97-AF65-F5344CB8AC3E}">
        <p14:creationId xmlns:p14="http://schemas.microsoft.com/office/powerpoint/2010/main" val="21116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9600" dirty="0"/>
              <a:t>Publishing Power Hours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719979" y="3288632"/>
            <a:ext cx="21665608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/>
              <a:t>1 - </a:t>
            </a:r>
            <a:r>
              <a:rPr lang="en-AU" sz="3000" b="1" dirty="0"/>
              <a:t>Publishing in quality journals</a:t>
            </a:r>
            <a:r>
              <a:rPr lang="en-AU" sz="3000" dirty="0"/>
              <a:t>, </a:t>
            </a:r>
            <a:r>
              <a:rPr lang="en-AU" sz="2800" dirty="0"/>
              <a:t>Tuesday September 7, 12:00pm – 1:00pm</a:t>
            </a:r>
          </a:p>
          <a:p>
            <a:endParaRPr lang="en-AU" sz="3000" dirty="0"/>
          </a:p>
          <a:p>
            <a:r>
              <a:rPr lang="en-AU" sz="3000" dirty="0"/>
              <a:t>2 - </a:t>
            </a:r>
            <a:r>
              <a:rPr lang="en-AU" sz="3000" b="1" dirty="0"/>
              <a:t>Predatory journals</a:t>
            </a:r>
            <a:r>
              <a:rPr lang="en-AU" sz="3000" dirty="0"/>
              <a:t>, </a:t>
            </a:r>
            <a:r>
              <a:rPr lang="en-AU" sz="2800" dirty="0"/>
              <a:t>Thursday September 16, 12:00pm – 1:00pm</a:t>
            </a:r>
          </a:p>
          <a:p>
            <a:endParaRPr lang="en-AU" sz="3000" dirty="0"/>
          </a:p>
          <a:p>
            <a:r>
              <a:rPr lang="en-AU" sz="3000" dirty="0"/>
              <a:t>3 - </a:t>
            </a:r>
            <a:r>
              <a:rPr lang="en-AU" sz="3000" b="1" dirty="0"/>
              <a:t>Open access publishing</a:t>
            </a:r>
            <a:r>
              <a:rPr lang="en-AU" sz="3000" dirty="0"/>
              <a:t>, </a:t>
            </a:r>
            <a:r>
              <a:rPr lang="en-AU" sz="2800" dirty="0"/>
              <a:t>Thursday September 23, 12:00pm – 1:00pm</a:t>
            </a:r>
          </a:p>
          <a:p>
            <a:endParaRPr lang="en-AU" sz="3000" dirty="0"/>
          </a:p>
          <a:p>
            <a:r>
              <a:rPr lang="en-AU" sz="3000" dirty="0"/>
              <a:t>4 - </a:t>
            </a:r>
            <a:r>
              <a:rPr lang="en-AU" sz="3000" b="1" dirty="0"/>
              <a:t>Publishing your research data</a:t>
            </a:r>
            <a:r>
              <a:rPr lang="en-AU" sz="3000" dirty="0"/>
              <a:t>, </a:t>
            </a:r>
            <a:r>
              <a:rPr lang="en-AU" sz="2800" dirty="0"/>
              <a:t>Wednesday September 29, 12:00pm – 1:00pm</a:t>
            </a:r>
          </a:p>
          <a:p>
            <a:endParaRPr lang="en-AU" sz="3000" dirty="0"/>
          </a:p>
          <a:p>
            <a:r>
              <a:rPr lang="en-AU" sz="3000" dirty="0"/>
              <a:t>5 - </a:t>
            </a:r>
            <a:r>
              <a:rPr lang="en-AU" sz="3000" b="1" dirty="0"/>
              <a:t>Publishing your software code</a:t>
            </a:r>
            <a:r>
              <a:rPr lang="en-AU" sz="3000" dirty="0"/>
              <a:t>, </a:t>
            </a:r>
            <a:r>
              <a:rPr lang="en-AU" sz="2800" dirty="0"/>
              <a:t>Thursday September 30, 12:00 – 1:00pm</a:t>
            </a:r>
          </a:p>
          <a:p>
            <a:endParaRPr lang="en-AU" sz="3000" dirty="0"/>
          </a:p>
          <a:p>
            <a:r>
              <a:rPr lang="en-AU" sz="3000" dirty="0"/>
              <a:t>6 - </a:t>
            </a:r>
            <a:r>
              <a:rPr lang="en-AU" sz="3000" b="1" dirty="0"/>
              <a:t>Publishing copyright essentials</a:t>
            </a:r>
            <a:r>
              <a:rPr lang="en-AU" sz="3000" dirty="0"/>
              <a:t>, </a:t>
            </a:r>
            <a:r>
              <a:rPr lang="en-AU" sz="2800" dirty="0"/>
              <a:t>Thursday October 7, 12:00pm – 12:30pm</a:t>
            </a:r>
          </a:p>
          <a:p>
            <a:endParaRPr lang="en-AU" sz="3000" dirty="0"/>
          </a:p>
          <a:p>
            <a:r>
              <a:rPr lang="en-AU" sz="3000" dirty="0"/>
              <a:t>7 - </a:t>
            </a:r>
            <a:r>
              <a:rPr lang="en-AU" sz="3000" b="1" dirty="0"/>
              <a:t>Getting your article published</a:t>
            </a:r>
            <a:r>
              <a:rPr lang="en-AU" sz="3000" dirty="0"/>
              <a:t>, </a:t>
            </a:r>
            <a:r>
              <a:rPr lang="en-AU" sz="2800" dirty="0"/>
              <a:t>Wednesday October 13, 12:00pm – 1:00pm</a:t>
            </a:r>
          </a:p>
          <a:p>
            <a:endParaRPr lang="en-AU" sz="3000" dirty="0"/>
          </a:p>
          <a:p>
            <a:r>
              <a:rPr lang="en-AU" sz="3000" dirty="0"/>
              <a:t>8 - </a:t>
            </a:r>
            <a:r>
              <a:rPr lang="en-AU" sz="3000" b="1" dirty="0"/>
              <a:t>Making EndNote work for you and your publications</a:t>
            </a:r>
            <a:r>
              <a:rPr lang="en-AU" sz="3000" dirty="0"/>
              <a:t>, </a:t>
            </a:r>
            <a:r>
              <a:rPr lang="en-AU" sz="2800" dirty="0"/>
              <a:t>Thursday October 21, 12:00pm – 1:00pm</a:t>
            </a:r>
          </a:p>
          <a:p>
            <a:endParaRPr lang="en-AU" sz="3000" dirty="0"/>
          </a:p>
          <a:p>
            <a:r>
              <a:rPr lang="en-AU" sz="3000" dirty="0"/>
              <a:t>9 - </a:t>
            </a:r>
            <a:r>
              <a:rPr lang="en-AU" sz="3000" b="1" dirty="0"/>
              <a:t>Measuring the impact of your research publications</a:t>
            </a:r>
            <a:r>
              <a:rPr lang="en-AU" sz="3000" dirty="0"/>
              <a:t>, </a:t>
            </a:r>
            <a:r>
              <a:rPr lang="en-AU" sz="2800" dirty="0"/>
              <a:t>Thursday October 28, 12:00pm – 1:00pm</a:t>
            </a:r>
          </a:p>
          <a:p>
            <a:endParaRPr lang="en-AU" sz="2800" dirty="0"/>
          </a:p>
          <a:p>
            <a:pPr algn="ctr"/>
            <a:br>
              <a:rPr lang="en-AU" sz="2800" dirty="0"/>
            </a:br>
            <a:r>
              <a:rPr lang="en-AU" sz="3200" dirty="0">
                <a:hlinkClick r:id="rId2"/>
              </a:rPr>
              <a:t>https://bookings.library.curtin.edu.au/calendar/workshops</a:t>
            </a:r>
            <a:endParaRPr lang="en-AU" sz="3200" dirty="0"/>
          </a:p>
          <a:p>
            <a:pPr algn="ctr"/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1245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/>
        </p:blipFill>
        <p:spPr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34206"/>
            <a:ext cx="24411391" cy="137502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451405" y="8534400"/>
            <a:ext cx="15574078" cy="1105808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00" dirty="0">
                <a:solidFill>
                  <a:schemeClr val="bg1"/>
                </a:solidFill>
                <a:latin typeface="+mn-lt"/>
                <a:cs typeface="Calibri Regular" charset="0"/>
              </a:rPr>
              <a:t>Make tomorrow better.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47237" y="-1764396"/>
            <a:ext cx="2178424" cy="50292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52907" y="885446"/>
            <a:ext cx="2003612" cy="194819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522875" y="5551143"/>
            <a:ext cx="9404124" cy="257950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720000" tIns="180000" rIns="720000" bIns="180000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14400" dirty="0">
                <a:solidFill>
                  <a:schemeClr val="bg1"/>
                </a:solidFill>
                <a:latin typeface="+mj-lt"/>
                <a:cs typeface="Calibri Regular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30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Housekeeping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068389" y="3056242"/>
            <a:ext cx="20421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We have many attendees today!</a:t>
            </a:r>
          </a:p>
          <a:p>
            <a:endParaRPr lang="en-AU" sz="4400" dirty="0"/>
          </a:p>
          <a:p>
            <a:r>
              <a:rPr lang="en-AU" sz="4400" dirty="0"/>
              <a:t>Please keep microphones muted and do not display your video unless speaking to ask a question when invited to do so. This will conserve bandwidth. </a:t>
            </a:r>
          </a:p>
          <a:p>
            <a:endParaRPr lang="en-AU" sz="4400" dirty="0"/>
          </a:p>
          <a:p>
            <a:r>
              <a:rPr lang="en-AU" sz="4400" dirty="0"/>
              <a:t>The event will be recorded and made available soon after.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C1F4C-C1FE-4F83-A468-323CD0F81F6B}"/>
              </a:ext>
            </a:extLst>
          </p:cNvPr>
          <p:cNvSpPr txBox="1"/>
          <p:nvPr/>
        </p:nvSpPr>
        <p:spPr>
          <a:xfrm>
            <a:off x="1068389" y="7288887"/>
            <a:ext cx="146303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4400" dirty="0"/>
              <a:t>Make comments or pose questions by typing them into our </a:t>
            </a:r>
            <a:r>
              <a:rPr lang="en-AU" sz="4400" dirty="0" err="1"/>
              <a:t>Slido</a:t>
            </a:r>
            <a:r>
              <a:rPr lang="en-AU" sz="4400" dirty="0"/>
              <a:t> Q&amp;A tab embedded in WebEx. </a:t>
            </a:r>
          </a:p>
          <a:p>
            <a:endParaRPr lang="en-AU" sz="4400" dirty="0"/>
          </a:p>
          <a:p>
            <a:r>
              <a:rPr lang="en-AU" sz="4400" dirty="0"/>
              <a:t>Attendees can up-vote questions which they want prioritised. </a:t>
            </a:r>
          </a:p>
          <a:p>
            <a:r>
              <a:rPr lang="en-AU" sz="4800" dirty="0"/>
              <a:t>can also use </a:t>
            </a:r>
            <a:r>
              <a:rPr lang="en-AU" sz="4800" dirty="0">
                <a:hlinkClick r:id="rId4"/>
              </a:rPr>
              <a:t>https://bit.ly/2UScRuK</a:t>
            </a:r>
            <a:r>
              <a:rPr lang="en-AU" sz="4800" dirty="0"/>
              <a:t> </a:t>
            </a:r>
          </a:p>
        </p:txBody>
      </p:sp>
      <p:pic>
        <p:nvPicPr>
          <p:cNvPr id="1028" name="Picture 4" descr="Free Raise Hand Cliparts, Download Free Raise Hand Cliparts png images, Free  ClipArts on Clipart Library">
            <a:extLst>
              <a:ext uri="{FF2B5EF4-FFF2-40B4-BE49-F238E27FC236}">
                <a16:creationId xmlns:a16="http://schemas.microsoft.com/office/drawing/2014/main" id="{A67E7280-4FA3-467B-87FA-DBCA953F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8582266"/>
            <a:ext cx="6509563" cy="314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Links to Policy…Procedures…Guidelines</a:t>
            </a:r>
          </a:p>
          <a:p>
            <a:pPr algn="ctr"/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1830387" y="3043758"/>
            <a:ext cx="18587299" cy="1092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dirty="0"/>
          </a:p>
          <a:p>
            <a:r>
              <a:rPr lang="en-AU" sz="4400" dirty="0">
                <a:hlinkClick r:id="rId4"/>
              </a:rPr>
              <a:t>Guidelines for Thesis Preparation and Submission</a:t>
            </a:r>
            <a:endParaRPr lang="en-AU" sz="4400" dirty="0"/>
          </a:p>
          <a:p>
            <a:endParaRPr lang="en-AU" sz="4400" dirty="0"/>
          </a:p>
          <a:p>
            <a:pPr lvl="1"/>
            <a:r>
              <a:rPr lang="en-AU" sz="4400" dirty="0"/>
              <a:t>Section 3 “Additional requirements for the preparation of a thesis by compilation”</a:t>
            </a:r>
          </a:p>
          <a:p>
            <a:pPr lvl="1"/>
            <a:endParaRPr lang="en-AU" sz="4400" dirty="0"/>
          </a:p>
          <a:p>
            <a:pPr lvl="1"/>
            <a:r>
              <a:rPr lang="en-AU" sz="4400" dirty="0"/>
              <a:t>Section 4 ‘Attribution of research outputs in the HDR thesis”</a:t>
            </a:r>
          </a:p>
          <a:p>
            <a:endParaRPr lang="en-AU" sz="4400" dirty="0"/>
          </a:p>
          <a:p>
            <a:r>
              <a:rPr lang="en-AU" sz="4400" dirty="0">
                <a:hlinkClick r:id="rId5"/>
              </a:rPr>
              <a:t>Australian Code for the Responsible Conduct of Research 2018 – Authorship </a:t>
            </a:r>
            <a:endParaRPr lang="en-AU" sz="4400" dirty="0"/>
          </a:p>
          <a:p>
            <a:endParaRPr lang="en-AU" sz="4400" dirty="0"/>
          </a:p>
          <a:p>
            <a:r>
              <a:rPr lang="en-AU" sz="4400" dirty="0">
                <a:hlinkClick r:id="rId6"/>
              </a:rPr>
              <a:t>Authorship, Peer Review and Publication of Research Outputs Policy </a:t>
            </a:r>
          </a:p>
          <a:p>
            <a:r>
              <a:rPr lang="en-AU" sz="4400" dirty="0">
                <a:hlinkClick r:id="rId6"/>
              </a:rPr>
              <a:t>Authorship, Peer Review and Publication of Research Outputs Procedures </a:t>
            </a:r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12908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Guidelines for Thesis by Compilation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B426E-2E6E-4864-9521-16A3A42A912D}"/>
              </a:ext>
            </a:extLst>
          </p:cNvPr>
          <p:cNvSpPr txBox="1">
            <a:spLocks/>
          </p:cNvSpPr>
          <p:nvPr/>
        </p:nvSpPr>
        <p:spPr>
          <a:xfrm>
            <a:off x="6402387" y="7924800"/>
            <a:ext cx="18834100" cy="3768824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AU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US" dirty="0"/>
          </a:p>
        </p:txBody>
      </p:sp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310A9311-E831-47B2-ADD3-19D31C79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74" y="2863174"/>
            <a:ext cx="18059400" cy="49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What is a standard thesis?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B426E-2E6E-4864-9521-16A3A42A912D}"/>
              </a:ext>
            </a:extLst>
          </p:cNvPr>
          <p:cNvSpPr txBox="1">
            <a:spLocks/>
          </p:cNvSpPr>
          <p:nvPr/>
        </p:nvSpPr>
        <p:spPr>
          <a:xfrm>
            <a:off x="1158874" y="2895600"/>
            <a:ext cx="18834100" cy="9864824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D6626-4BD1-40AA-956E-F48F7E08E047}"/>
              </a:ext>
            </a:extLst>
          </p:cNvPr>
          <p:cNvSpPr txBox="1"/>
          <p:nvPr/>
        </p:nvSpPr>
        <p:spPr>
          <a:xfrm>
            <a:off x="687387" y="2710155"/>
            <a:ext cx="22069427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800" spc="-5" dirty="0">
                <a:solidFill>
                  <a:srgbClr val="F9564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 beginning:  </a:t>
            </a: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Table of contents, lists of tables and figures, declarations, dedications, attributions and abstract</a:t>
            </a:r>
            <a:b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AU" sz="4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800" spc="-5" dirty="0">
                <a:solidFill>
                  <a:srgbClr val="F9564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Set series of chapters:  </a:t>
            </a: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Introduction and literature review, Methods chapter, Results chapter, Discussion and Conclusions chapter(s). </a:t>
            </a:r>
          </a:p>
          <a:p>
            <a:pPr marL="457200" marR="151765" lvl="1">
              <a:buSzPts val="1000"/>
              <a:tabLst>
                <a:tab pos="715645" algn="l"/>
              </a:tabLst>
            </a:pPr>
            <a:endParaRPr lang="en-AU" sz="4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800" spc="-5" dirty="0">
                <a:solidFill>
                  <a:srgbClr val="F9564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 end: </a:t>
            </a: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References and then a series of appendices.  </a:t>
            </a:r>
          </a:p>
          <a:p>
            <a:pPr marL="457200" marR="151765" lvl="1">
              <a:buSzPts val="1000"/>
              <a:tabLst>
                <a:tab pos="715645" algn="l"/>
              </a:tabLst>
            </a:pPr>
            <a:endParaRPr lang="en-AU" sz="4400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400" spc="-5" dirty="0">
                <a:latin typeface="Arial" panose="020B0604020202020204" pitchFamily="34" charset="0"/>
                <a:ea typeface="Arial" panose="020B0604020202020204" pitchFamily="34" charset="0"/>
              </a:rPr>
              <a:t>See examples in </a:t>
            </a:r>
            <a:r>
              <a:rPr lang="en-AU" sz="4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Library’s </a:t>
            </a:r>
            <a:r>
              <a:rPr lang="en-AU" sz="4400" u="sng" spc="-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espace</a:t>
            </a:r>
            <a:r>
              <a:rPr lang="en-AU" sz="4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400" spc="-5" dirty="0">
                <a:latin typeface="Arial" panose="020B0604020202020204" pitchFamily="34" charset="0"/>
                <a:ea typeface="Arial" panose="020B0604020202020204" pitchFamily="34" charset="0"/>
              </a:rPr>
              <a:t>The research area may have a s</a:t>
            </a:r>
            <a:r>
              <a:rPr lang="en-AU" sz="4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tandard practice (consider expectations of examiners) </a:t>
            </a:r>
          </a:p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400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AU" sz="44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hesis must as a whole form a coherent narrative, structure may vary by the nature of the research process unique to that thesis. </a:t>
            </a:r>
            <a:endParaRPr lang="en-US" sz="44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Thesis by compilation (publications)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B426E-2E6E-4864-9521-16A3A42A912D}"/>
              </a:ext>
            </a:extLst>
          </p:cNvPr>
          <p:cNvSpPr txBox="1">
            <a:spLocks/>
          </p:cNvSpPr>
          <p:nvPr/>
        </p:nvSpPr>
        <p:spPr>
          <a:xfrm>
            <a:off x="1158873" y="2895600"/>
            <a:ext cx="20379593" cy="9597385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D6626-4BD1-40AA-956E-F48F7E08E047}"/>
              </a:ext>
            </a:extLst>
          </p:cNvPr>
          <p:cNvSpPr txBox="1"/>
          <p:nvPr/>
        </p:nvSpPr>
        <p:spPr>
          <a:xfrm>
            <a:off x="1989930" y="3079487"/>
            <a:ext cx="20407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51765" lvl="1">
              <a:buSzPts val="1000"/>
              <a:tabLst>
                <a:tab pos="715645" algn="l"/>
              </a:tabLst>
            </a:pP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60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888A547-0940-4FC3-B2F4-2EC587C26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53" y="3169235"/>
            <a:ext cx="20407314" cy="83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Thesis by compilation (publications)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B426E-2E6E-4864-9521-16A3A42A912D}"/>
              </a:ext>
            </a:extLst>
          </p:cNvPr>
          <p:cNvSpPr txBox="1">
            <a:spLocks/>
          </p:cNvSpPr>
          <p:nvPr/>
        </p:nvSpPr>
        <p:spPr>
          <a:xfrm>
            <a:off x="1158874" y="2895600"/>
            <a:ext cx="18834100" cy="9864824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5F0D5A30-E465-4306-B2EE-39B1B4BCF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87" y="3713824"/>
            <a:ext cx="19112566" cy="79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34206"/>
            <a:ext cx="24411391" cy="24726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dirty="0"/>
              <a:t>Hybrid model</a:t>
            </a:r>
            <a:endParaRPr lang="en-US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987" y="12492985"/>
            <a:ext cx="3770275" cy="9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B426E-2E6E-4864-9521-16A3A42A912D}"/>
              </a:ext>
            </a:extLst>
          </p:cNvPr>
          <p:cNvSpPr txBox="1">
            <a:spLocks/>
          </p:cNvSpPr>
          <p:nvPr/>
        </p:nvSpPr>
        <p:spPr>
          <a:xfrm>
            <a:off x="1158874" y="2895600"/>
            <a:ext cx="18834100" cy="9864824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AFD3E-4E66-4DE1-A39E-D0207F44BD3A}"/>
              </a:ext>
            </a:extLst>
          </p:cNvPr>
          <p:cNvSpPr txBox="1"/>
          <p:nvPr/>
        </p:nvSpPr>
        <p:spPr>
          <a:xfrm>
            <a:off x="819924" y="2667000"/>
            <a:ext cx="210312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151765" lvl="1" indent="-685800">
              <a:buSzPct val="100000"/>
              <a:buFont typeface="Wingdings" panose="05000000000000000000" pitchFamily="2" charset="2"/>
              <a:buChar char="Ø"/>
              <a:tabLst>
                <a:tab pos="715645" algn="l"/>
              </a:tabLst>
            </a:pPr>
            <a:endParaRPr lang="en-AU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ct val="100000"/>
              <a:tabLst>
                <a:tab pos="715645" algn="l"/>
              </a:tabLst>
            </a:pP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Currently, most research theses are a mix of the standard (chapters) and the compilation models. </a:t>
            </a:r>
          </a:p>
          <a:p>
            <a:pPr marL="457200" marR="151765" lvl="1">
              <a:buSzPct val="100000"/>
              <a:tabLst>
                <a:tab pos="715645" algn="l"/>
              </a:tabLst>
            </a:pPr>
            <a:endParaRPr lang="en-AU" sz="4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ct val="100000"/>
              <a:tabLst>
                <a:tab pos="715645" algn="l"/>
              </a:tabLst>
            </a:pP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These are varied and are a ‘hybrid’ thesis. </a:t>
            </a:r>
          </a:p>
          <a:p>
            <a:pPr marL="457200" marR="151765" lvl="1">
              <a:buSzPct val="100000"/>
              <a:tabLst>
                <a:tab pos="715645" algn="l"/>
              </a:tabLst>
            </a:pPr>
            <a:endParaRPr lang="en-AU" sz="4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ct val="100000"/>
              <a:tabLst>
                <a:tab pos="715645" algn="l"/>
              </a:tabLst>
            </a:pP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Curtin does not define the hybrid thesis as it is becoming the usual practice in many domains of research</a:t>
            </a:r>
          </a:p>
          <a:p>
            <a:pPr marL="457200" marR="151765" lvl="1">
              <a:buSzPct val="100000"/>
              <a:tabLst>
                <a:tab pos="715645" algn="l"/>
              </a:tabLst>
            </a:pPr>
            <a:endParaRPr lang="en-AU" sz="48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51765" lvl="1">
              <a:buSzPct val="100000"/>
              <a:tabLst>
                <a:tab pos="715645" algn="l"/>
              </a:tabLst>
            </a:pPr>
            <a:r>
              <a:rPr lang="en-AU" spc="-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AU" sz="4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xamples are available in your area from the Library and the critical nature of attribution comes to the forefront in any hybrid thesis submission.  </a:t>
            </a:r>
            <a:endParaRPr lang="en-US" sz="60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rtin2010-PP2003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1ABFB25EE934439F574BC264F0B8E6" ma:contentTypeVersion="11" ma:contentTypeDescription="Create a new document." ma:contentTypeScope="" ma:versionID="ae23d1d76924de4815ed01267ec470b6">
  <xsd:schema xmlns:xsd="http://www.w3.org/2001/XMLSchema" xmlns:xs="http://www.w3.org/2001/XMLSchema" xmlns:p="http://schemas.microsoft.com/office/2006/metadata/properties" xmlns:ns3="5053a65b-a790-45aa-b23d-3e4902a85933" targetNamespace="http://schemas.microsoft.com/office/2006/metadata/properties" ma:root="true" ma:fieldsID="9dfedb75f18f70035c39e32cf46a96e6" ns3:_="">
    <xsd:import namespace="5053a65b-a790-45aa-b23d-3e4902a859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3a65b-a790-45aa-b23d-3e4902a85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56B021-C43B-458E-ABFF-937B0ECCA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3a65b-a790-45aa-b23d-3e4902a85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611EF-C4BF-4564-87C0-43B701CCD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65882-8C97-4AD9-8C4F-80F4673BFCA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</TotalTime>
  <Words>1313</Words>
  <Application>Microsoft Office PowerPoint</Application>
  <PresentationFormat>Custom</PresentationFormat>
  <Paragraphs>157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Calibri Regular</vt:lpstr>
      <vt:lpstr>Effra Heavy</vt:lpstr>
      <vt:lpstr>Wingdings</vt:lpstr>
      <vt:lpstr>Office Theme</vt:lpstr>
      <vt:lpstr>1_Office Theme</vt:lpstr>
      <vt:lpstr>1_Standard slide</vt:lpstr>
      <vt:lpstr>curtin2010-PP2003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Publishing Power Hours 2021</vt:lpstr>
      <vt:lpstr>PowerPoint Presentation</vt:lpstr>
    </vt:vector>
  </TitlesOfParts>
  <Company>Louis Twelve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Louis Twelve</dc:creator>
  <cp:lastModifiedBy>Christopher Reid</cp:lastModifiedBy>
  <cp:revision>1078</cp:revision>
  <dcterms:created xsi:type="dcterms:W3CDTF">2014-11-10T20:05:35Z</dcterms:created>
  <dcterms:modified xsi:type="dcterms:W3CDTF">2021-08-30T01:00:25Z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0x010100CD1ABFB25EE934439F574BC264F0B8E6</vt:lpwstr>
  </property>
</Properties>
</file>