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96" r:id="rId1"/>
    <p:sldMasterId id="2147486341" r:id="rId2"/>
    <p:sldMasterId id="2147487095" r:id="rId3"/>
    <p:sldMasterId id="2147487107" r:id="rId4"/>
    <p:sldMasterId id="2147487813" r:id="rId5"/>
    <p:sldMasterId id="2147488480" r:id="rId6"/>
  </p:sldMasterIdLst>
  <p:notesMasterIdLst>
    <p:notesMasterId r:id="rId14"/>
  </p:notesMasterIdLst>
  <p:sldIdLst>
    <p:sldId id="1269" r:id="rId7"/>
    <p:sldId id="1262" r:id="rId8"/>
    <p:sldId id="1263" r:id="rId9"/>
    <p:sldId id="1265" r:id="rId10"/>
    <p:sldId id="1266" r:id="rId11"/>
    <p:sldId id="1268" r:id="rId12"/>
    <p:sldId id="1267" r:id="rId13"/>
  </p:sldIdLst>
  <p:sldSz cx="12192000" cy="6858000"/>
  <p:notesSz cx="6797675" cy="98742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FFFFFF"/>
    <a:srgbClr val="000000"/>
    <a:srgbClr val="515151"/>
    <a:srgbClr val="FF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81327" autoAdjust="0"/>
  </p:normalViewPr>
  <p:slideViewPr>
    <p:cSldViewPr snapToObjects="1">
      <p:cViewPr varScale="1">
        <p:scale>
          <a:sx n="77" d="100"/>
          <a:sy n="77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C4D5F8-84F1-4F2E-BD00-8A920A6F3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3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3DF88-6C53-42F5-8B07-29510946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1E0C37-FD9E-44FE-BCA9-52D496DADA5C}" type="datetime1">
              <a:rPr lang="en-US" altLang="en-US"/>
              <a:pPr>
                <a:defRPr/>
              </a:pPr>
              <a:t>20/09/2021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4EF5DB-DE1E-46B7-B59F-36D660736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264" tIns="47632" rIns="95264" bIns="4763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B655AF-F805-426D-9854-AEA2A3444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C9808-8B1F-499F-A1E2-49F4E3A27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3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CBBD7-941D-4676-8C07-BAC5D09C1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11D86F7-CA65-4441-8D73-1FFFDA92F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EDE583C-42EF-484C-83FD-4196E1A64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418346E-F029-4E6F-AEAE-78433CE643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841634B-1623-4C6A-B3BD-87D1B3CDE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3E6F2A9-24FF-4CB7-8DA2-59CA2BBC0457}" type="slidenum">
              <a:rPr lang="en-US" altLang="en-US" sz="1300"/>
              <a:pPr/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D44E-2B7D-48E6-934C-CFEFD161A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C9AC1-9ECB-484F-A4FC-D14D9321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9"/>
            <a:ext cx="9144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12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2E28-79F3-4EF4-8405-4A2DBBD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F149-D566-42E7-B8BB-30761A042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7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E5085-E1C8-4B89-995D-5E08A47EF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6186"/>
            <a:ext cx="2628900" cy="546308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45C90-28CA-4E00-A2A9-11C342AE5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6185"/>
            <a:ext cx="7683500" cy="54630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53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D44E-2B7D-48E6-934C-CFEFD161A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C9AC1-9ECB-484F-A4FC-D14D9321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9"/>
            <a:ext cx="9144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79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8C7-1D25-4206-A25D-FF8FE325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B6F2-3DFA-4DFF-A1C1-01163E8FA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31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54B4-8692-4477-89DF-96A74889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8"/>
            <a:ext cx="105156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2EA79-CAE8-4514-87CD-39D4EB29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5"/>
            <a:ext cx="10515600" cy="12403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890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B20D-BE4E-490B-AB81-15070019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EEEF-9AEA-4CBE-825A-820BCAB12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4A37-816E-47F7-8A3F-A3AD3C0C4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54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0F29-59FD-4FD7-9F9F-6F88B4F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6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538D-1390-4611-8D9C-66588258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0634"/>
            <a:ext cx="5158316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90DF0-CE6C-41AA-9C9C-0E4D95FAA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6135"/>
            <a:ext cx="5158316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578B9-08D8-4B14-922F-CB5DF17CD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67A28-0D02-4B9E-8AB5-4D2AFF9DD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5"/>
            <a:ext cx="5183717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52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32B7-5F23-4273-83FA-77CDCC38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84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23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9A16-0E54-443B-A8A0-03C645C5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597B-325B-40F9-A73E-B6B94C47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6"/>
            <a:ext cx="6172200" cy="4840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22808-BBFC-4804-881A-066F7E0F1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4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8C7-1D25-4206-A25D-FF8FE325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B6F2-3DFA-4DFF-A1C1-01163E8FA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11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A684-8289-4BAB-A3C6-DDED3DB8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25AEC-1AC8-40E8-8D1C-25F876CC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6"/>
            <a:ext cx="6172200" cy="4840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D7A30-D0CF-4BF1-8F50-11026BAA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27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2E28-79F3-4EF4-8405-4A2DBBD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F149-D566-42E7-B8BB-30761A042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55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E5085-E1C8-4B89-995D-5E08A47EF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6186"/>
            <a:ext cx="2628900" cy="546308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45C90-28CA-4E00-A2A9-11C342AE5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6185"/>
            <a:ext cx="7683500" cy="54630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914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D44E-2B7D-48E6-934C-CFEFD161A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C9AC1-9ECB-484F-A4FC-D14D9321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9"/>
            <a:ext cx="9144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363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8C7-1D25-4206-A25D-FF8FE325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B6F2-3DFA-4DFF-A1C1-01163E8FA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76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54B4-8692-4477-89DF-96A74889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8"/>
            <a:ext cx="105156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2EA79-CAE8-4514-87CD-39D4EB29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5"/>
            <a:ext cx="10515600" cy="12403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542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B20D-BE4E-490B-AB81-15070019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EEEF-9AEA-4CBE-825A-820BCAB12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4A37-816E-47F7-8A3F-A3AD3C0C4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84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0F29-59FD-4FD7-9F9F-6F88B4F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6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538D-1390-4611-8D9C-66588258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0634"/>
            <a:ext cx="5158316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90DF0-CE6C-41AA-9C9C-0E4D95FAA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6135"/>
            <a:ext cx="5158316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578B9-08D8-4B14-922F-CB5DF17CD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67A28-0D02-4B9E-8AB5-4D2AFF9DD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5"/>
            <a:ext cx="5183717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83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32B7-5F23-4273-83FA-77CDCC38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828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2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54B4-8692-4477-89DF-96A74889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8"/>
            <a:ext cx="105156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2EA79-CAE8-4514-87CD-39D4EB29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5"/>
            <a:ext cx="10515600" cy="12403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078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9A16-0E54-443B-A8A0-03C645C5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597B-325B-40F9-A73E-B6B94C47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6"/>
            <a:ext cx="6172200" cy="4840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22808-BBFC-4804-881A-066F7E0F1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A684-8289-4BAB-A3C6-DDED3DB8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25AEC-1AC8-40E8-8D1C-25F876CC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6"/>
            <a:ext cx="6172200" cy="4840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D7A30-D0CF-4BF1-8F50-11026BAA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564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2E28-79F3-4EF4-8405-4A2DBBD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F149-D566-42E7-B8BB-30761A042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400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E5085-E1C8-4B89-995D-5E08A47EF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6186"/>
            <a:ext cx="2628900" cy="546308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45C90-28CA-4E00-A2A9-11C342AE5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6185"/>
            <a:ext cx="7683500" cy="54630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537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D44E-2B7D-48E6-934C-CFEFD161A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C9AC1-9ECB-484F-A4FC-D14D9321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9"/>
            <a:ext cx="9144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492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8C7-1D25-4206-A25D-FF8FE325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B6F2-3DFA-4DFF-A1C1-01163E8FA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486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54B4-8692-4477-89DF-96A74889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8"/>
            <a:ext cx="105156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2EA79-CAE8-4514-87CD-39D4EB29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5"/>
            <a:ext cx="10515600" cy="12403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719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B20D-BE4E-490B-AB81-15070019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EEEF-9AEA-4CBE-825A-820BCAB12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4A37-816E-47F7-8A3F-A3AD3C0C4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996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0F29-59FD-4FD7-9F9F-6F88B4F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6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538D-1390-4611-8D9C-66588258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0634"/>
            <a:ext cx="5158316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90DF0-CE6C-41AA-9C9C-0E4D95FAA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6135"/>
            <a:ext cx="5158316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578B9-08D8-4B14-922F-CB5DF17CD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67A28-0D02-4B9E-8AB5-4D2AFF9DD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5"/>
            <a:ext cx="5183717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32B7-5F23-4273-83FA-77CDCC38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35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B20D-BE4E-490B-AB81-15070019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EEEF-9AEA-4CBE-825A-820BCAB12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4A37-816E-47F7-8A3F-A3AD3C0C4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6"/>
            <a:ext cx="5156200" cy="4002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541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52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9A16-0E54-443B-A8A0-03C645C5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597B-325B-40F9-A73E-B6B94C47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6"/>
            <a:ext cx="6172200" cy="4840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22808-BBFC-4804-881A-066F7E0F1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218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A684-8289-4BAB-A3C6-DDED3DB8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25AEC-1AC8-40E8-8D1C-25F876CC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6"/>
            <a:ext cx="6172200" cy="4840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D7A30-D0CF-4BF1-8F50-11026BAA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400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2E28-79F3-4EF4-8405-4A2DBBD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F149-D566-42E7-B8BB-30761A042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79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E5085-E1C8-4B89-995D-5E08A47EF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6186"/>
            <a:ext cx="2628900" cy="546308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45C90-28CA-4E00-A2A9-11C342AE5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6185"/>
            <a:ext cx="7683500" cy="54630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34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CB465-FEA6-4AA8-A612-FA451D27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FBC4-B803-444B-A5D5-62922BEF8425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22371-A394-4D63-B128-533A3C5A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9E4B-0658-4162-8697-5E306DF0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D9072-3516-4B85-816C-AA59939505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88407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3F59-C712-48F1-9769-BA6C3672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6297-74AB-4DE5-8F3A-FD9689D36D23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B3650-F445-4A6E-ABA6-25481876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3D839-AB8A-4304-A1CE-403F24C2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F833C-2105-4922-ABE6-70EDF270D39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8033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2E66-AA40-4438-8B4F-9B13A6EB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E8EC-EB77-42F9-B355-E58904BD9F19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C26AE-EFF2-4682-8681-1675FBBA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C5214-E3E6-4EBD-B695-56F32870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5C2A9-5540-4204-A585-63519D307A7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13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A9398D-6F63-488D-B245-13EF885E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4A70-3391-4C3D-B08B-CBE66A58ABA4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69AA78-03DF-4184-8B8B-35837A64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8627EE-A3F8-447A-AE85-10C365F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B62E7-8E13-49A5-909A-6580E0E686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5036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32E6B0-F35C-4D94-9B48-DF81D4FE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2809-190B-4195-9016-0DF3B63CB8DD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B25077-847E-4BA2-AEEF-C4C74FA8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871332-6C19-4D9B-8A2E-D2C7B45D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6410D-E9DC-4AE9-B6D9-FD27733B3F5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50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0F29-59FD-4FD7-9F9F-6F88B4F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6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538D-1390-4611-8D9C-66588258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0634"/>
            <a:ext cx="5158316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90DF0-CE6C-41AA-9C9C-0E4D95FAA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6135"/>
            <a:ext cx="5158316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578B9-08D8-4B14-922F-CB5DF17CD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67A28-0D02-4B9E-8AB5-4D2AFF9DD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5"/>
            <a:ext cx="5183717" cy="3323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378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D31EB2-07CA-4A54-8C55-D0A4A7E4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6D8-2FC4-4CCF-9FBF-CBC629955C89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1ACD63-19BF-49B7-8BF1-5423F8B3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40AFBF-639C-4A65-A32C-E91BB56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2983-7239-4A3F-B6A3-E53A074E358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45662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DDCCEE-8CF3-4850-AB6D-08FD6609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D1B6-1B21-4914-AFA4-4BEBEC1CEDF2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376AFB-9417-4C69-B101-71C0AE80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F7E067-5EE1-4351-8439-D552667D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7EE5-F412-46ED-A70A-D2BB2B00B9C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865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19B16A-3A44-4B7F-BF2B-BDF58163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9FC4-87FA-467B-B6AC-3F809170BE20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60C7C6-A4ED-4C06-B661-DABDD942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3486EC-035E-45BD-BD8D-917A84A2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B468-CA04-4820-990B-1FA038CA112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6892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2C2F9-C2BC-4F7B-A132-F21BD402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AAF3-AA71-45D2-9E08-7014573CFC93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91DB79-A087-4111-AAD2-47F7CF57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A99775-2482-4160-8AC7-D4F5B46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01DC-9B35-453E-AEB7-3C0ADC1A4B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8217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C5A62-16B2-4052-8D13-8CC64B57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0CF8-9312-44BB-8DC2-BB5841B171A8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5991-83D9-4E77-9E2F-1E1216F0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182F-26DB-4691-8794-84C5A156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F22BB-15E5-46AA-98D2-9751E7F480B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1220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B9A5D-E974-4013-A0D2-5FBC9234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19F3-1860-4C6B-871C-E8D580BFF67D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38CE0-9E41-4850-8187-0A905779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D43F-9D91-4559-9533-6DDD36B2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2CB8D-9B45-4E40-8957-F4CBCCB242C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702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TS 2018 speaker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000" y="1344000"/>
            <a:ext cx="7440000" cy="225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267"/>
              </a:lnSpc>
              <a:defRPr sz="4000">
                <a:solidFill>
                  <a:srgbClr val="B2A37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000" y="3792000"/>
            <a:ext cx="7440000" cy="206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933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85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32B7-5F23-4273-83FA-77CDCC38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0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28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9A16-0E54-443B-A8A0-03C645C5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597B-325B-40F9-A73E-B6B94C47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6"/>
            <a:ext cx="6172200" cy="4840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22808-BBFC-4804-881A-066F7E0F1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0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A684-8289-4BAB-A3C6-DDED3DB8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25AEC-1AC8-40E8-8D1C-25F876CC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6"/>
            <a:ext cx="6172200" cy="4840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D7A30-D0CF-4BF1-8F50-11026BAA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771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3B18C00D-9482-42BD-BCE8-51AEF6F770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850D74E-2C8B-4ECF-A048-CF28E24BFF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24BFF60-6E4B-4A87-8F15-0132E53522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94" r:id="rId1"/>
    <p:sldLayoutId id="2147488695" r:id="rId2"/>
    <p:sldLayoutId id="2147488696" r:id="rId3"/>
    <p:sldLayoutId id="2147488697" r:id="rId4"/>
    <p:sldLayoutId id="2147488698" r:id="rId5"/>
    <p:sldLayoutId id="2147488699" r:id="rId6"/>
    <p:sldLayoutId id="2147488700" r:id="rId7"/>
    <p:sldLayoutId id="2147488701" r:id="rId8"/>
    <p:sldLayoutId id="2147488702" r:id="rId9"/>
    <p:sldLayoutId id="2147488703" r:id="rId10"/>
    <p:sldLayoutId id="21474887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2A4DFA0F-FAC4-4829-9DA2-DE9A019AB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0CD128B-C1BF-4EF9-972E-006F754D1D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28795379-3C4B-446D-9025-9C2EA7A6A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60" r:id="rId1"/>
    <p:sldLayoutId id="2147488661" r:id="rId2"/>
    <p:sldLayoutId id="2147488662" r:id="rId3"/>
    <p:sldLayoutId id="2147488663" r:id="rId4"/>
    <p:sldLayoutId id="2147488664" r:id="rId5"/>
    <p:sldLayoutId id="2147488665" r:id="rId6"/>
    <p:sldLayoutId id="2147488666" r:id="rId7"/>
    <p:sldLayoutId id="2147488667" r:id="rId8"/>
    <p:sldLayoutId id="2147488668" r:id="rId9"/>
    <p:sldLayoutId id="2147488669" r:id="rId10"/>
    <p:sldLayoutId id="2147488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36694846-2E93-4155-B4F9-9663483DC5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0C9282B5-8EE8-49C1-903C-396FC10FE6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840FC2D9-7520-48A0-92E6-C6CEDEB24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1" r:id="rId1"/>
    <p:sldLayoutId id="2147488672" r:id="rId2"/>
    <p:sldLayoutId id="2147488673" r:id="rId3"/>
    <p:sldLayoutId id="2147488674" r:id="rId4"/>
    <p:sldLayoutId id="2147488675" r:id="rId5"/>
    <p:sldLayoutId id="2147488676" r:id="rId6"/>
    <p:sldLayoutId id="2147488677" r:id="rId7"/>
    <p:sldLayoutId id="2147488678" r:id="rId8"/>
    <p:sldLayoutId id="2147488679" r:id="rId9"/>
    <p:sldLayoutId id="2147488680" r:id="rId10"/>
    <p:sldLayoutId id="21474886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324DBEA8-E965-4205-A9CC-4B029DB693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C476E33B-2394-489B-B4CA-1C8E845B9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7F447B25-EE04-4489-AC19-2E4ECBBE2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5" r:id="rId1"/>
    <p:sldLayoutId id="2147488706" r:id="rId2"/>
    <p:sldLayoutId id="2147488707" r:id="rId3"/>
    <p:sldLayoutId id="2147488708" r:id="rId4"/>
    <p:sldLayoutId id="2147488709" r:id="rId5"/>
    <p:sldLayoutId id="2147488710" r:id="rId6"/>
    <p:sldLayoutId id="2147488711" r:id="rId7"/>
    <p:sldLayoutId id="2147488712" r:id="rId8"/>
    <p:sldLayoutId id="2147488713" r:id="rId9"/>
    <p:sldLayoutId id="2147488714" r:id="rId10"/>
    <p:sldLayoutId id="21474887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548802C-DCCB-425F-9FB5-E38E83C5BB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F9413CA-C086-4006-8A22-F19A5D680C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F28B9-46C2-4F47-A166-CE34821F0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655B96-E358-42F0-A6A6-4A20FAE3151B}" type="datetimeFigureOut">
              <a:rPr lang="en-AU"/>
              <a:pPr>
                <a:defRPr/>
              </a:pPr>
              <a:t>20/09/2021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D22B0-09EC-4882-AE80-205531C0E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26928-176E-4ED9-80DB-4C1E3D3C3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712EA40-76E3-4E28-AED3-5B23D5A780C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82" r:id="rId1"/>
    <p:sldLayoutId id="2147488683" r:id="rId2"/>
    <p:sldLayoutId id="2147488684" r:id="rId3"/>
    <p:sldLayoutId id="2147488685" r:id="rId4"/>
    <p:sldLayoutId id="2147488686" r:id="rId5"/>
    <p:sldLayoutId id="2147488687" r:id="rId6"/>
    <p:sldLayoutId id="2147488688" r:id="rId7"/>
    <p:sldLayoutId id="2147488689" r:id="rId8"/>
    <p:sldLayoutId id="2147488690" r:id="rId9"/>
    <p:sldLayoutId id="2147488691" r:id="rId10"/>
    <p:sldLayoutId id="21474886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125A062D-1D41-4965-9051-A5741A57A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93" r:id="rId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E60E9B6-CC75-4483-826D-EABAB37192C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23888" y="4292600"/>
            <a:ext cx="9504362" cy="225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4263"/>
              </a:lnSpc>
            </a:pPr>
            <a:br>
              <a:rPr lang="en-AU" altLang="en-US" sz="3200" b="1">
                <a:solidFill>
                  <a:schemeClr val="tx1"/>
                </a:solidFill>
              </a:rPr>
            </a:br>
            <a:r>
              <a:rPr lang="en-AU" altLang="en-US" sz="3200" b="1">
                <a:solidFill>
                  <a:schemeClr val="tx1"/>
                </a:solidFill>
              </a:rPr>
              <a:t>Writing Papers</a:t>
            </a:r>
            <a:br>
              <a:rPr lang="en-AU" altLang="en-US" sz="3200" b="1">
                <a:solidFill>
                  <a:schemeClr val="tx1"/>
                </a:solidFill>
              </a:rPr>
            </a:br>
            <a:r>
              <a:rPr lang="en-AU" altLang="en-US" sz="3200" b="1" i="1" u="sng">
                <a:solidFill>
                  <a:srgbClr val="FF0000"/>
                </a:solidFill>
              </a:rPr>
              <a:t>Hybrid Thesis (in prep, submitted, </a:t>
            </a:r>
            <a:br>
              <a:rPr lang="en-AU" altLang="en-US" sz="3200" b="1" i="1" u="sng">
                <a:solidFill>
                  <a:srgbClr val="FF0000"/>
                </a:solidFill>
              </a:rPr>
            </a:br>
            <a:r>
              <a:rPr lang="en-AU" altLang="en-US" sz="3200" b="1" i="1" u="sng">
                <a:solidFill>
                  <a:srgbClr val="FF0000"/>
                </a:solidFill>
              </a:rPr>
              <a:t>published &amp; in press papers) </a:t>
            </a:r>
            <a:br>
              <a:rPr lang="en-AU" altLang="en-US" sz="3200" b="1" i="1" u="sng">
                <a:solidFill>
                  <a:srgbClr val="FF0000"/>
                </a:solidFill>
              </a:rPr>
            </a:br>
            <a:br>
              <a:rPr lang="en-AU" altLang="en-US" sz="3200" b="1" u="sng">
                <a:solidFill>
                  <a:srgbClr val="FF0000"/>
                </a:solidFill>
              </a:rPr>
            </a:br>
            <a:r>
              <a:rPr lang="en-AU" altLang="en-US" sz="3200" i="1">
                <a:solidFill>
                  <a:schemeClr val="tx1"/>
                </a:solidFill>
              </a:rPr>
              <a:t>Kliti’s  Experience &amp; Tips</a:t>
            </a:r>
            <a:br>
              <a:rPr lang="en-AU" altLang="en-US" sz="3200">
                <a:solidFill>
                  <a:schemeClr val="tx1"/>
                </a:solidFill>
              </a:rPr>
            </a:br>
            <a:r>
              <a:rPr lang="en-AU" altLang="en-US" sz="3200">
                <a:solidFill>
                  <a:schemeClr val="tx1"/>
                </a:solidFill>
              </a:rPr>
              <a:t>30</a:t>
            </a:r>
            <a:r>
              <a:rPr lang="en-AU" altLang="en-US" sz="3200" baseline="30000">
                <a:solidFill>
                  <a:schemeClr val="tx1"/>
                </a:solidFill>
              </a:rPr>
              <a:t>th</a:t>
            </a:r>
            <a:r>
              <a:rPr lang="en-AU" altLang="en-US" sz="3200">
                <a:solidFill>
                  <a:schemeClr val="tx1"/>
                </a:solidFill>
              </a:rPr>
              <a:t> August 2021</a:t>
            </a:r>
            <a:br>
              <a:rPr lang="en-AU" altLang="en-US" sz="3200" b="1">
                <a:solidFill>
                  <a:schemeClr val="tx1"/>
                </a:solidFill>
              </a:rPr>
            </a:br>
            <a:br>
              <a:rPr lang="en-AU" altLang="en-US" sz="3200" b="1">
                <a:solidFill>
                  <a:schemeClr val="tx1"/>
                </a:solidFill>
              </a:rPr>
            </a:br>
            <a:endParaRPr lang="en-AU" altLang="en-US" sz="3200" b="1">
              <a:solidFill>
                <a:schemeClr val="tx1"/>
              </a:solidFill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4AD37F87-1B78-4BD5-A505-25E6B8987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63" y="1046163"/>
            <a:ext cx="125253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384F1B10-0E63-434D-9E6F-22917842A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-11113"/>
            <a:ext cx="4300538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>
            <a:extLst>
              <a:ext uri="{FF2B5EF4-FFF2-40B4-BE49-F238E27FC236}">
                <a16:creationId xmlns:a16="http://schemas.microsoft.com/office/drawing/2014/main" id="{9122B8CE-46B3-444A-ABCD-0B68CD722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343150"/>
            <a:ext cx="57150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44047B43-1432-4554-9B11-7CBE19BF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185738"/>
            <a:ext cx="11539537" cy="9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sz="3200" b="1" u="sng" dirty="0">
                <a:latin typeface="+mn-lt"/>
                <a:cs typeface="Arial" panose="020B0604020202020204" pitchFamily="34" charset="0"/>
              </a:rPr>
              <a:t>General-1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Two kinds of papers- </a:t>
            </a:r>
            <a:r>
              <a:rPr lang="en-AU" b="1" i="1" dirty="0">
                <a:latin typeface="+mn-lt"/>
              </a:rPr>
              <a:t>Creative/ </a:t>
            </a:r>
            <a:r>
              <a:rPr lang="en-AU" b="1" i="1" dirty="0">
                <a:solidFill>
                  <a:srgbClr val="FF0000"/>
                </a:solidFill>
                <a:latin typeface="+mn-lt"/>
              </a:rPr>
              <a:t>Analytical</a:t>
            </a:r>
            <a:r>
              <a:rPr lang="en-AU" dirty="0">
                <a:latin typeface="+mn-lt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/>
              <a:t>Writing a paper can be a primary mechanism for setting out research (</a:t>
            </a:r>
            <a:r>
              <a:rPr lang="en-AU" b="1" i="1" dirty="0"/>
              <a:t>review paper</a:t>
            </a:r>
            <a:r>
              <a:rPr lang="en-AU" dirty="0"/>
              <a:t>) -- </a:t>
            </a:r>
            <a:r>
              <a:rPr lang="en-AU" b="1" i="1" dirty="0"/>
              <a:t>not just a mechanism for reporting it!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Reporting research--- A question (problem), literature review, analysis, methodology for original research, results, conclusion, &amp;  references (up to date &amp; primary reference material).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Have a solid compelling piece of research.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Decide on authorship early– discuss with supervisors &amp; co-authors.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Target journal- know your audience &amp; journal format.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b="1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en-AU" altLang="en-US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747" name="AFA6DCE9-79BE-48A7-B93A-041154593703" descr="image001">
            <a:extLst>
              <a:ext uri="{FF2B5EF4-FFF2-40B4-BE49-F238E27FC236}">
                <a16:creationId xmlns:a16="http://schemas.microsoft.com/office/drawing/2014/main" id="{0DC202D4-F4DA-4E74-A8D5-02622F8A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3"/>
            <a:ext cx="21097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>
            <a:extLst>
              <a:ext uri="{FF2B5EF4-FFF2-40B4-BE49-F238E27FC236}">
                <a16:creationId xmlns:a16="http://schemas.microsoft.com/office/drawing/2014/main" id="{462F9AAE-5716-47F6-8BD7-8FFD62312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213"/>
            <a:ext cx="0" cy="860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212529"/>
                </a:solidFill>
                <a:latin typeface="Georgia" panose="02040502050405020303" pitchFamily="18" charset="0"/>
              </a:rPr>
            </a:br>
            <a:endParaRPr lang="en-US" altLang="en-US" sz="120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id="{EE65D966-18AB-42BB-8190-F4E449E77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63" y="327025"/>
            <a:ext cx="12525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1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92A68BB4-28A3-4EBF-8669-D135014C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275" y="-49213"/>
            <a:ext cx="1153953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Scaffolding Tips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Template or outline of paper format. </a:t>
            </a:r>
            <a:r>
              <a:rPr lang="en-AU" i="1" dirty="0">
                <a:latin typeface="+mn-lt"/>
              </a:rPr>
              <a:t>E.g. </a:t>
            </a:r>
            <a:r>
              <a:rPr lang="en-AU" dirty="0">
                <a:latin typeface="+mn-lt"/>
              </a:rPr>
              <a:t>previous student’s paper as template. On-line template. 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An outline - </a:t>
            </a:r>
            <a:r>
              <a:rPr lang="en-AU" b="1" i="1" dirty="0">
                <a:latin typeface="+mn-lt"/>
              </a:rPr>
              <a:t>a </a:t>
            </a:r>
            <a:r>
              <a:rPr lang="en-AU" b="1" i="1" dirty="0" err="1">
                <a:latin typeface="+mn-lt"/>
              </a:rPr>
              <a:t>mindmap</a:t>
            </a:r>
            <a:r>
              <a:rPr lang="en-AU" b="1" i="1" dirty="0">
                <a:latin typeface="+mn-lt"/>
              </a:rPr>
              <a:t> (foundation)</a:t>
            </a:r>
            <a:r>
              <a:rPr lang="en-AU" dirty="0">
                <a:latin typeface="+mn-lt"/>
              </a:rPr>
              <a:t>, a list of points to cover, a statement of purpose, a mental image of your finished paper.  </a:t>
            </a:r>
            <a:r>
              <a:rPr lang="en-AU" b="1" i="1" dirty="0">
                <a:latin typeface="+mn-lt"/>
              </a:rPr>
              <a:t>You need foundations &amp; scaffolding to build a paper.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b="1" i="1" dirty="0">
                <a:latin typeface="+mn-lt"/>
              </a:rPr>
              <a:t>Start with figures with data that tell the story. High quality figures. </a:t>
            </a:r>
            <a:r>
              <a:rPr lang="en-AU" dirty="0">
                <a:latin typeface="+mn-lt"/>
              </a:rPr>
              <a:t>Multiple versions might be needed. These are also discussion points- supervisors &amp; students.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Start broad, then dive into the specifics. </a:t>
            </a:r>
          </a:p>
        </p:txBody>
      </p:sp>
      <p:pic>
        <p:nvPicPr>
          <p:cNvPr id="32771" name="AFA6DCE9-79BE-48A7-B93A-041154593703" descr="image001">
            <a:extLst>
              <a:ext uri="{FF2B5EF4-FFF2-40B4-BE49-F238E27FC236}">
                <a16:creationId xmlns:a16="http://schemas.microsoft.com/office/drawing/2014/main" id="{1E752FB6-4200-4405-B4B5-79B5F9FC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3"/>
            <a:ext cx="21097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>
            <a:extLst>
              <a:ext uri="{FF2B5EF4-FFF2-40B4-BE49-F238E27FC236}">
                <a16:creationId xmlns:a16="http://schemas.microsoft.com/office/drawing/2014/main" id="{B5FD779C-A9D9-4C49-A435-C06554AF2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213"/>
            <a:ext cx="0" cy="860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212529"/>
                </a:solidFill>
                <a:latin typeface="Georgia" panose="02040502050405020303" pitchFamily="18" charset="0"/>
              </a:rPr>
            </a:br>
            <a:endParaRPr lang="en-US" altLang="en-US" sz="120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2F6F56C2-6348-4B2D-9EB5-DE3E4B47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3" y="4824413"/>
            <a:ext cx="25415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>
            <a:extLst>
              <a:ext uri="{FF2B5EF4-FFF2-40B4-BE49-F238E27FC236}">
                <a16:creationId xmlns:a16="http://schemas.microsoft.com/office/drawing/2014/main" id="{C453444B-7FD0-40F4-B36D-51ACE4554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358775"/>
            <a:ext cx="12525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1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AC04CB9F-F20D-484A-BF50-CE7D845D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11539538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First                  Tips </a:t>
            </a:r>
          </a:p>
          <a:p>
            <a:pPr marL="457200" indent="-457200">
              <a:defRPr/>
            </a:pPr>
            <a:endParaRPr lang="en-AU" dirty="0"/>
          </a:p>
          <a:p>
            <a:pPr marL="457200" indent="-457200">
              <a:defRPr/>
            </a:pPr>
            <a:r>
              <a:rPr lang="en-AU" dirty="0"/>
              <a:t>First draft won’t be perfect — you can polish later on. </a:t>
            </a:r>
          </a:p>
          <a:p>
            <a:pPr marL="457200" indent="-457200">
              <a:defRPr/>
            </a:pPr>
            <a:r>
              <a:rPr lang="en-AU" dirty="0"/>
              <a:t>Attention to clear organization &amp; logical ordering of paragraphs &amp; sentences.</a:t>
            </a:r>
          </a:p>
          <a:p>
            <a:pPr marL="457200" indent="-457200">
              <a:defRPr/>
            </a:pPr>
            <a:r>
              <a:rPr lang="en-AU" dirty="0"/>
              <a:t>Express ideas as clearly as possible.</a:t>
            </a:r>
          </a:p>
          <a:p>
            <a:pPr marL="457200" indent="-457200">
              <a:defRPr/>
            </a:pPr>
            <a:r>
              <a:rPr lang="en-AU" dirty="0"/>
              <a:t> Do not need to start by writing the introduction. Begin where it feels most natural for you — you might prefer to finish the most difficult sections first, or you might choose to start with the easiest part. Use your </a:t>
            </a:r>
            <a:r>
              <a:rPr lang="en-AU" b="1" i="1" dirty="0" err="1"/>
              <a:t>mindmap</a:t>
            </a:r>
            <a:r>
              <a:rPr lang="en-AU" b="1" i="1" dirty="0"/>
              <a:t>. </a:t>
            </a:r>
          </a:p>
          <a:p>
            <a:pPr marL="457200" indent="-457200">
              <a:defRPr/>
            </a:pPr>
            <a:r>
              <a:rPr lang="en-AU" dirty="0"/>
              <a:t>Never delete large sections of text- place it in a different document, but don’t delete it —might be useful later.</a:t>
            </a:r>
          </a:p>
          <a:p>
            <a:pPr marL="457200" indent="-457200">
              <a:defRPr/>
            </a:pPr>
            <a:r>
              <a:rPr lang="en-AU" dirty="0"/>
              <a:t>Expect multiple drafts. Feedback is critical on drafts. </a:t>
            </a:r>
          </a:p>
          <a:p>
            <a:pPr marL="457200" indent="-457200">
              <a:defRPr/>
            </a:pPr>
            <a:r>
              <a:rPr lang="en-AU" dirty="0"/>
              <a:t>Constantly do a spell check at the end of each writing session. Backup.</a:t>
            </a:r>
          </a:p>
          <a:p>
            <a:pPr marL="457200" indent="-457200">
              <a:defRPr/>
            </a:pPr>
            <a:r>
              <a:rPr lang="en-AU" dirty="0"/>
              <a:t>Email a copy to yourself.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AFA6DCE9-79BE-48A7-B93A-041154593703" descr="image001">
            <a:extLst>
              <a:ext uri="{FF2B5EF4-FFF2-40B4-BE49-F238E27FC236}">
                <a16:creationId xmlns:a16="http://schemas.microsoft.com/office/drawing/2014/main" id="{BC3A01CD-6441-4E96-B5B4-ABC0A379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3"/>
            <a:ext cx="21097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>
            <a:extLst>
              <a:ext uri="{FF2B5EF4-FFF2-40B4-BE49-F238E27FC236}">
                <a16:creationId xmlns:a16="http://schemas.microsoft.com/office/drawing/2014/main" id="{2E619D59-8C80-43C6-8014-302346E5E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213"/>
            <a:ext cx="0" cy="860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212529"/>
                </a:solidFill>
                <a:latin typeface="Georgia" panose="02040502050405020303" pitchFamily="18" charset="0"/>
              </a:rPr>
            </a:br>
            <a:endParaRPr lang="en-US" altLang="en-US" sz="120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33797" name="Picture 1">
            <a:extLst>
              <a:ext uri="{FF2B5EF4-FFF2-40B4-BE49-F238E27FC236}">
                <a16:creationId xmlns:a16="http://schemas.microsoft.com/office/drawing/2014/main" id="{D34A0903-068D-4534-B8AD-4B84FBAFE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-3175"/>
            <a:ext cx="20828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>
            <a:extLst>
              <a:ext uri="{FF2B5EF4-FFF2-40B4-BE49-F238E27FC236}">
                <a16:creationId xmlns:a16="http://schemas.microsoft.com/office/drawing/2014/main" id="{E60E8C01-2686-4E0E-BE99-4D4D1123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-38100"/>
            <a:ext cx="17605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1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10DA5364-B080-43B6-96E7-36774359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-49213"/>
            <a:ext cx="11539537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Writer’s Block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latin typeface="+mn-lt"/>
              </a:rPr>
              <a:t>Discipline yourself.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b="1" dirty="0">
                <a:latin typeface="+mn-lt"/>
              </a:rPr>
              <a:t>Set aside time to write a little bit each day (500 words, 1 paragraph) </a:t>
            </a:r>
            <a:r>
              <a:rPr lang="en-AU" dirty="0">
                <a:latin typeface="+mn-lt"/>
              </a:rPr>
              <a:t>&amp; end your writing session at a place where you’ll be able to easily pick up the thread the following  day.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b="1" dirty="0">
                <a:latin typeface="+mn-lt"/>
              </a:rPr>
              <a:t>Work on sections that you find easiest- </a:t>
            </a:r>
            <a:r>
              <a:rPr lang="en-AU" dirty="0">
                <a:latin typeface="+mn-lt"/>
              </a:rPr>
              <a:t>e.g. materials &amp; methods.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 marL="457200" indent="-457200">
              <a:defRPr/>
            </a:pPr>
            <a:r>
              <a:rPr lang="en-AU" dirty="0">
                <a:latin typeface="+mn-lt"/>
              </a:rPr>
              <a:t>Feedback from supervisors – co-authors- early on- work in progress. </a:t>
            </a:r>
          </a:p>
          <a:p>
            <a:pPr marL="457200" indent="-457200">
              <a:defRPr/>
            </a:pPr>
            <a:endParaRPr lang="en-AU" b="1" i="1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4819" name="AFA6DCE9-79BE-48A7-B93A-041154593703" descr="image001">
            <a:extLst>
              <a:ext uri="{FF2B5EF4-FFF2-40B4-BE49-F238E27FC236}">
                <a16:creationId xmlns:a16="http://schemas.microsoft.com/office/drawing/2014/main" id="{3C8F0969-EC50-48F5-BDDE-5CBD2DA1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3"/>
            <a:ext cx="21097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7">
            <a:extLst>
              <a:ext uri="{FF2B5EF4-FFF2-40B4-BE49-F238E27FC236}">
                <a16:creationId xmlns:a16="http://schemas.microsoft.com/office/drawing/2014/main" id="{687AC598-063A-437D-8062-79AFD098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213"/>
            <a:ext cx="0" cy="860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212529"/>
                </a:solidFill>
                <a:latin typeface="Georgia" panose="02040502050405020303" pitchFamily="18" charset="0"/>
              </a:rPr>
            </a:br>
            <a:endParaRPr lang="en-US" altLang="en-US" sz="120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40E80031-3FF3-4C31-B8A5-A7999D5B7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022850"/>
            <a:ext cx="33194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>
            <a:extLst>
              <a:ext uri="{FF2B5EF4-FFF2-40B4-BE49-F238E27FC236}">
                <a16:creationId xmlns:a16="http://schemas.microsoft.com/office/drawing/2014/main" id="{220C95F5-692F-4F55-9349-CA36F8A2F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358775"/>
            <a:ext cx="12525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11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C5874D3D-A658-4605-B229-97E3F6F3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-49213"/>
            <a:ext cx="11539537" cy="81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sz="3200" b="1" u="sng" dirty="0">
                <a:latin typeface="+mn-lt"/>
                <a:cs typeface="Arial" panose="020B0604020202020204" pitchFamily="34" charset="0"/>
              </a:rPr>
              <a:t>Writer’s Block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Use "imperfect" words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AU" dirty="0"/>
              <a:t>Don’t spend hours looking for a perfect word ….simply write what you’re thinking, whether it’s eloquent or not. Come back &amp; refine it later.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Change your environment. 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Change to pen &amp; paper.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sz="2400" b="1" i="1" dirty="0"/>
              <a:t>Never write a paper from start to finish with no discussions. </a:t>
            </a:r>
          </a:p>
          <a:p>
            <a:pPr>
              <a:defRPr/>
            </a:pPr>
            <a:endParaRPr lang="en-AU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5843" name="AFA6DCE9-79BE-48A7-B93A-041154593703" descr="image001">
            <a:extLst>
              <a:ext uri="{FF2B5EF4-FFF2-40B4-BE49-F238E27FC236}">
                <a16:creationId xmlns:a16="http://schemas.microsoft.com/office/drawing/2014/main" id="{0F55EFAF-7291-4C2F-ABE4-6C84F1C8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3"/>
            <a:ext cx="21097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>
            <a:extLst>
              <a:ext uri="{FF2B5EF4-FFF2-40B4-BE49-F238E27FC236}">
                <a16:creationId xmlns:a16="http://schemas.microsoft.com/office/drawing/2014/main" id="{D740448E-0D16-4323-98CE-1F0C807A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213"/>
            <a:ext cx="0" cy="860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212529"/>
                </a:solidFill>
                <a:latin typeface="Georgia" panose="02040502050405020303" pitchFamily="18" charset="0"/>
              </a:rPr>
            </a:br>
            <a:endParaRPr lang="en-US" altLang="en-US" sz="120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1E295E00-B4C1-4C05-BC7A-E0FC1E533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5038725"/>
            <a:ext cx="33194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>
            <a:extLst>
              <a:ext uri="{FF2B5EF4-FFF2-40B4-BE49-F238E27FC236}">
                <a16:creationId xmlns:a16="http://schemas.microsoft.com/office/drawing/2014/main" id="{BC50081F-4434-41B8-87AE-7AB8B5621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361950"/>
            <a:ext cx="12525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11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E34ACC76-E6EE-4528-8694-3F9C9C23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765175"/>
            <a:ext cx="11539538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Minimum – three chapters peer-reviewed international papers (submitted, in press, in prep) in Hybrid Thesis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Writing weeks- set aside- mentor, supervisor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Always Celebrate Writing Achievement</a:t>
            </a:r>
            <a:r>
              <a:rPr lang="en-A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AU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AU" altLang="en-US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891" name="AFA6DCE9-79BE-48A7-B93A-041154593703" descr="image001">
            <a:extLst>
              <a:ext uri="{FF2B5EF4-FFF2-40B4-BE49-F238E27FC236}">
                <a16:creationId xmlns:a16="http://schemas.microsoft.com/office/drawing/2014/main" id="{76B98A53-5EF0-46B9-B652-028EC4A1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3"/>
            <a:ext cx="21097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7">
            <a:extLst>
              <a:ext uri="{FF2B5EF4-FFF2-40B4-BE49-F238E27FC236}">
                <a16:creationId xmlns:a16="http://schemas.microsoft.com/office/drawing/2014/main" id="{10BD561E-CB05-4890-B450-E35629B29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213"/>
            <a:ext cx="0" cy="860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212529"/>
                </a:solidFill>
                <a:latin typeface="Georgia" panose="02040502050405020303" pitchFamily="18" charset="0"/>
              </a:rPr>
            </a:br>
            <a:endParaRPr lang="en-US" altLang="en-US" sz="120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79644589-88CB-4F42-BE47-4601496C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58738"/>
            <a:ext cx="609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b="1" u="sng"/>
              <a:t>Hybrid Thesis – WA-OIGC</a:t>
            </a:r>
          </a:p>
        </p:txBody>
      </p:sp>
      <p:pic>
        <p:nvPicPr>
          <p:cNvPr id="37894" name="Picture 3">
            <a:extLst>
              <a:ext uri="{FF2B5EF4-FFF2-40B4-BE49-F238E27FC236}">
                <a16:creationId xmlns:a16="http://schemas.microsoft.com/office/drawing/2014/main" id="{46088017-72EE-4C31-A432-497A7730B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63" y="333375"/>
            <a:ext cx="12525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112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TS 2018 powerpoint template_FINAL" id="{2F2FBEA1-826C-4410-86B3-533C64775209}" vid="{0BB7B54B-F7F7-4449-81C4-9554D67DA72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TS 2018 powerpoint template_FINAL" id="{2F2FBEA1-826C-4410-86B3-533C64775209}" vid="{0BB7B54B-F7F7-4449-81C4-9554D67DA72D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TS 2018 powerpoint template_FINAL" id="{2F2FBEA1-826C-4410-86B3-533C64775209}" vid="{0BB7B54B-F7F7-4449-81C4-9554D67DA72D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TS 2018 powerpoint template_FINAL" id="{2F2FBEA1-826C-4410-86B3-533C64775209}" vid="{0BB7B54B-F7F7-4449-81C4-9554D67DA72D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ATS 2018 speaker inf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TS 2018 powerpoint template_FINAL" id="{2F2FBEA1-826C-4410-86B3-533C64775209}" vid="{B78F7190-02E0-4854-B35B-70AED243FB7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21058</TotalTime>
  <Words>526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</vt:lpstr>
      <vt:lpstr>ＭＳ Ｐゴシック</vt:lpstr>
      <vt:lpstr>Arial</vt:lpstr>
      <vt:lpstr>Calibri Light</vt:lpstr>
      <vt:lpstr>Georgia</vt:lpstr>
      <vt:lpstr>Custom Design</vt:lpstr>
      <vt:lpstr>1_Custom Design</vt:lpstr>
      <vt:lpstr>2_Custom Design</vt:lpstr>
      <vt:lpstr>3_Custom Design</vt:lpstr>
      <vt:lpstr>7_Office Theme</vt:lpstr>
      <vt:lpstr>SATS 2018 speaker info 1</vt:lpstr>
      <vt:lpstr> Writing Papers Hybrid Thesis (in prep, submitted,  published &amp; in press papers)   Kliti’s  Experience &amp; Tips 30th August 2021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facsciadmin</dc:creator>
  <cp:lastModifiedBy>Tania Lerch</cp:lastModifiedBy>
  <cp:revision>733</cp:revision>
  <cp:lastPrinted>2020-06-05T03:12:38Z</cp:lastPrinted>
  <dcterms:created xsi:type="dcterms:W3CDTF">2010-08-17T14:10:59Z</dcterms:created>
  <dcterms:modified xsi:type="dcterms:W3CDTF">2021-09-20T06:36:19Z</dcterms:modified>
</cp:coreProperties>
</file>