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handoutMasterIdLst>
    <p:handoutMasterId r:id="rId43"/>
  </p:handoutMasterIdLst>
  <p:sldIdLst>
    <p:sldId id="256" r:id="rId2"/>
    <p:sldId id="261" r:id="rId3"/>
    <p:sldId id="300" r:id="rId4"/>
    <p:sldId id="262" r:id="rId5"/>
    <p:sldId id="301" r:id="rId6"/>
    <p:sldId id="263" r:id="rId7"/>
    <p:sldId id="295" r:id="rId8"/>
    <p:sldId id="297" r:id="rId9"/>
    <p:sldId id="298" r:id="rId10"/>
    <p:sldId id="299" r:id="rId11"/>
    <p:sldId id="302" r:id="rId12"/>
    <p:sldId id="264" r:id="rId13"/>
    <p:sldId id="303" r:id="rId14"/>
    <p:sldId id="265" r:id="rId15"/>
    <p:sldId id="266" r:id="rId16"/>
    <p:sldId id="267" r:id="rId17"/>
    <p:sldId id="273" r:id="rId18"/>
    <p:sldId id="304" r:id="rId19"/>
    <p:sldId id="305" r:id="rId20"/>
    <p:sldId id="306" r:id="rId21"/>
    <p:sldId id="307"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2" r:id="rId39"/>
    <p:sldId id="293" r:id="rId40"/>
    <p:sldId id="291" r:id="rId41"/>
  </p:sldIdLst>
  <p:sldSz cx="9144000" cy="6858000" type="screen4x3"/>
  <p:notesSz cx="6858000" cy="9144000"/>
  <p:defaultTextStyle>
    <a:defPPr>
      <a:defRPr lang="en-A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4081">
          <p15:clr>
            <a:srgbClr val="A4A3A4"/>
          </p15:clr>
        </p15:guide>
        <p15:guide id="2" pos="295">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5F5F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829" autoAdjust="0"/>
    <p:restoredTop sz="94687" autoAdjust="0"/>
  </p:normalViewPr>
  <p:slideViewPr>
    <p:cSldViewPr>
      <p:cViewPr varScale="1">
        <p:scale>
          <a:sx n="85" d="100"/>
          <a:sy n="85" d="100"/>
        </p:scale>
        <p:origin x="1086" y="96"/>
      </p:cViewPr>
      <p:guideLst>
        <p:guide orient="horz" pos="4081"/>
        <p:guide pos="29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1974" y="-90"/>
      </p:cViewPr>
      <p:guideLst>
        <p:guide orient="horz" pos="2880"/>
        <p:guide pos="2160"/>
      </p:guideLst>
    </p:cSldViewPr>
  </p:notesViewPr>
  <p:gridSpacing cx="72010" cy="7201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3284538" cy="611188"/>
          </a:xfrm>
          <a:prstGeom prst="rect">
            <a:avLst/>
          </a:prstGeom>
          <a:noFill/>
          <a:ln w="9525">
            <a:noFill/>
            <a:miter lim="800000"/>
            <a:headEnd/>
            <a:tailEnd/>
          </a:ln>
          <a:effectLst/>
        </p:spPr>
        <p:txBody>
          <a:bodyPr vert="horz" wrap="square" lIns="360000" tIns="360000" rIns="91440" bIns="45720" numCol="1" anchor="t" anchorCtr="0" compatLnSpc="1">
            <a:prstTxWarp prst="textNoShape">
              <a:avLst/>
            </a:prstTxWarp>
          </a:bodyPr>
          <a:lstStyle>
            <a:lvl1pPr>
              <a:defRPr sz="800"/>
            </a:lvl1pPr>
          </a:lstStyle>
          <a:p>
            <a:endParaRPr lang="en-AU"/>
          </a:p>
        </p:txBody>
      </p:sp>
      <p:sp>
        <p:nvSpPr>
          <p:cNvPr id="45059" name="Rectangle 3"/>
          <p:cNvSpPr>
            <a:spLocks noGrp="1" noChangeArrowheads="1"/>
          </p:cNvSpPr>
          <p:nvPr>
            <p:ph type="dt" sz="quarter" idx="1"/>
          </p:nvPr>
        </p:nvSpPr>
        <p:spPr bwMode="auto">
          <a:xfrm>
            <a:off x="3884613" y="0"/>
            <a:ext cx="2971800" cy="611188"/>
          </a:xfrm>
          <a:prstGeom prst="rect">
            <a:avLst/>
          </a:prstGeom>
          <a:noFill/>
          <a:ln w="9525">
            <a:noFill/>
            <a:miter lim="800000"/>
            <a:headEnd/>
            <a:tailEnd/>
          </a:ln>
          <a:effectLst/>
        </p:spPr>
        <p:txBody>
          <a:bodyPr vert="horz" wrap="square" lIns="0" tIns="360000" rIns="360000" bIns="45720" numCol="1" anchor="t" anchorCtr="0" compatLnSpc="1">
            <a:prstTxWarp prst="textNoShape">
              <a:avLst/>
            </a:prstTxWarp>
          </a:bodyPr>
          <a:lstStyle>
            <a:lvl1pPr algn="r">
              <a:defRPr sz="800"/>
            </a:lvl1pPr>
          </a:lstStyle>
          <a:p>
            <a:endParaRPr lang="en-AU"/>
          </a:p>
        </p:txBody>
      </p:sp>
      <p:sp>
        <p:nvSpPr>
          <p:cNvPr id="4506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360000" tIns="0" rIns="0" bIns="360000" numCol="1" anchor="b" anchorCtr="0" compatLnSpc="1">
            <a:prstTxWarp prst="textNoShape">
              <a:avLst/>
            </a:prstTxWarp>
          </a:bodyPr>
          <a:lstStyle>
            <a:lvl1pPr>
              <a:defRPr sz="600"/>
            </a:lvl1pPr>
          </a:lstStyle>
          <a:p>
            <a:endParaRPr lang="en-AU"/>
          </a:p>
        </p:txBody>
      </p:sp>
      <p:sp>
        <p:nvSpPr>
          <p:cNvPr id="45061" name="Rectangle 5"/>
          <p:cNvSpPr>
            <a:spLocks noGrp="1" noChangeArrowheads="1"/>
          </p:cNvSpPr>
          <p:nvPr>
            <p:ph type="sldNum" sz="quarter" idx="3"/>
          </p:nvPr>
        </p:nvSpPr>
        <p:spPr bwMode="auto">
          <a:xfrm>
            <a:off x="5842000" y="8685213"/>
            <a:ext cx="1014413" cy="457200"/>
          </a:xfrm>
          <a:prstGeom prst="rect">
            <a:avLst/>
          </a:prstGeom>
          <a:noFill/>
          <a:ln w="9525">
            <a:noFill/>
            <a:miter lim="800000"/>
            <a:headEnd/>
            <a:tailEnd/>
          </a:ln>
          <a:effectLst/>
        </p:spPr>
        <p:txBody>
          <a:bodyPr vert="horz" wrap="square" lIns="0" tIns="0" rIns="360000" bIns="360000" numCol="1" anchor="b" anchorCtr="0" compatLnSpc="1">
            <a:prstTxWarp prst="textNoShape">
              <a:avLst/>
            </a:prstTxWarp>
          </a:bodyPr>
          <a:lstStyle>
            <a:lvl1pPr algn="r">
              <a:defRPr sz="800"/>
            </a:lvl1pPr>
          </a:lstStyle>
          <a:p>
            <a:fld id="{F35B41F6-5276-4A72-A2FD-9F5C106C2B31}" type="slidenum">
              <a:rPr lang="en-AU"/>
              <a:pPr/>
              <a:t>‹#›</a:t>
            </a:fld>
            <a:endParaRPr lang="en-AU"/>
          </a:p>
        </p:txBody>
      </p:sp>
      <p:sp>
        <p:nvSpPr>
          <p:cNvPr id="45062" name="Text Box 6"/>
          <p:cNvSpPr txBox="1">
            <a:spLocks noChangeArrowheads="1"/>
          </p:cNvSpPr>
          <p:nvPr/>
        </p:nvSpPr>
        <p:spPr bwMode="auto">
          <a:xfrm>
            <a:off x="3429000" y="8604250"/>
            <a:ext cx="2339975" cy="215900"/>
          </a:xfrm>
          <a:prstGeom prst="rect">
            <a:avLst/>
          </a:prstGeom>
          <a:noFill/>
          <a:ln w="9525">
            <a:noFill/>
            <a:miter lim="800000"/>
            <a:headEnd/>
            <a:tailEnd/>
          </a:ln>
          <a:effectLst/>
        </p:spPr>
        <p:txBody>
          <a:bodyPr wrap="none" lIns="0" tIns="0" rIns="0" bIns="0"/>
          <a:lstStyle/>
          <a:p>
            <a:r>
              <a:rPr lang="en-US" sz="600">
                <a:solidFill>
                  <a:srgbClr val="000000"/>
                </a:solidFill>
              </a:rPr>
              <a:t>Curtin University is a trademark of Curtin University of Technology</a:t>
            </a:r>
          </a:p>
          <a:p>
            <a:r>
              <a:rPr lang="en-US" sz="600">
                <a:solidFill>
                  <a:srgbClr val="000000"/>
                </a:solidFill>
              </a:rPr>
              <a:t>CRICOS Provider Code 00301J</a:t>
            </a:r>
            <a:endParaRPr lang="en-AU" sz="600">
              <a:solidFill>
                <a:srgbClr val="000000"/>
              </a:solidFill>
            </a:endParaRPr>
          </a:p>
        </p:txBody>
      </p:sp>
    </p:spTree>
    <p:extLst>
      <p:ext uri="{BB962C8B-B14F-4D97-AF65-F5344CB8AC3E}">
        <p14:creationId xmlns:p14="http://schemas.microsoft.com/office/powerpoint/2010/main" val="26177939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360000" tIns="360000" rIns="0" bIns="0" numCol="1" anchor="t" anchorCtr="0" compatLnSpc="1">
            <a:prstTxWarp prst="textNoShape">
              <a:avLst/>
            </a:prstTxWarp>
          </a:bodyPr>
          <a:lstStyle>
            <a:lvl1pPr>
              <a:defRPr sz="800"/>
            </a:lvl1pPr>
          </a:lstStyle>
          <a:p>
            <a:endParaRPr lang="en-AU"/>
          </a:p>
        </p:txBody>
      </p:sp>
      <p:sp>
        <p:nvSpPr>
          <p:cNvPr id="717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0" tIns="360000" rIns="360000" bIns="0" numCol="1" anchor="t" anchorCtr="0" compatLnSpc="1">
            <a:prstTxWarp prst="textNoShape">
              <a:avLst/>
            </a:prstTxWarp>
          </a:bodyPr>
          <a:lstStyle>
            <a:lvl1pPr algn="r">
              <a:defRPr sz="800"/>
            </a:lvl1pPr>
          </a:lstStyle>
          <a:p>
            <a:endParaRPr lang="en-AU"/>
          </a:p>
        </p:txBody>
      </p:sp>
      <p:sp>
        <p:nvSpPr>
          <p:cNvPr id="71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717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p>
        </p:txBody>
      </p:sp>
      <p:sp>
        <p:nvSpPr>
          <p:cNvPr id="717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360000" tIns="0" rIns="0" bIns="360000" numCol="1" anchor="b" anchorCtr="0" compatLnSpc="1">
            <a:prstTxWarp prst="textNoShape">
              <a:avLst/>
            </a:prstTxWarp>
          </a:bodyPr>
          <a:lstStyle>
            <a:lvl1pPr>
              <a:defRPr sz="600"/>
            </a:lvl1pPr>
          </a:lstStyle>
          <a:p>
            <a:endParaRPr lang="en-AU"/>
          </a:p>
        </p:txBody>
      </p:sp>
      <p:sp>
        <p:nvSpPr>
          <p:cNvPr id="7175" name="Rectangle 7"/>
          <p:cNvSpPr>
            <a:spLocks noGrp="1" noChangeArrowheads="1"/>
          </p:cNvSpPr>
          <p:nvPr>
            <p:ph type="sldNum" sz="quarter" idx="5"/>
          </p:nvPr>
        </p:nvSpPr>
        <p:spPr bwMode="auto">
          <a:xfrm>
            <a:off x="5842000" y="8685213"/>
            <a:ext cx="1014413" cy="457200"/>
          </a:xfrm>
          <a:prstGeom prst="rect">
            <a:avLst/>
          </a:prstGeom>
          <a:noFill/>
          <a:ln w="9525">
            <a:noFill/>
            <a:miter lim="800000"/>
            <a:headEnd/>
            <a:tailEnd/>
          </a:ln>
          <a:effectLst/>
        </p:spPr>
        <p:txBody>
          <a:bodyPr vert="horz" wrap="square" lIns="0" tIns="0" rIns="360000" bIns="360000" numCol="1" anchor="b" anchorCtr="0" compatLnSpc="1">
            <a:prstTxWarp prst="textNoShape">
              <a:avLst/>
            </a:prstTxWarp>
          </a:bodyPr>
          <a:lstStyle>
            <a:lvl1pPr algn="r">
              <a:defRPr sz="800"/>
            </a:lvl1pPr>
          </a:lstStyle>
          <a:p>
            <a:fld id="{DC5FF6EA-A62B-4D93-8360-A7E544C10F94}" type="slidenum">
              <a:rPr lang="en-AU"/>
              <a:pPr/>
              <a:t>‹#›</a:t>
            </a:fld>
            <a:endParaRPr lang="en-AU"/>
          </a:p>
        </p:txBody>
      </p:sp>
      <p:sp>
        <p:nvSpPr>
          <p:cNvPr id="7176" name="Text Box 8"/>
          <p:cNvSpPr txBox="1">
            <a:spLocks noChangeArrowheads="1"/>
          </p:cNvSpPr>
          <p:nvPr/>
        </p:nvSpPr>
        <p:spPr bwMode="auto">
          <a:xfrm>
            <a:off x="3429000" y="8604250"/>
            <a:ext cx="2339975" cy="215900"/>
          </a:xfrm>
          <a:prstGeom prst="rect">
            <a:avLst/>
          </a:prstGeom>
          <a:noFill/>
          <a:ln w="9525">
            <a:noFill/>
            <a:miter lim="800000"/>
            <a:headEnd/>
            <a:tailEnd/>
          </a:ln>
          <a:effectLst/>
        </p:spPr>
        <p:txBody>
          <a:bodyPr wrap="none" lIns="0" tIns="0" rIns="0" bIns="0"/>
          <a:lstStyle/>
          <a:p>
            <a:r>
              <a:rPr lang="en-US" sz="600">
                <a:solidFill>
                  <a:srgbClr val="000000"/>
                </a:solidFill>
              </a:rPr>
              <a:t>Curtin University is a trademark of Curtin University of Technology</a:t>
            </a:r>
          </a:p>
          <a:p>
            <a:r>
              <a:rPr lang="en-US" sz="600">
                <a:solidFill>
                  <a:srgbClr val="000000"/>
                </a:solidFill>
              </a:rPr>
              <a:t>CRICOS Provider Code 00301J</a:t>
            </a:r>
            <a:endParaRPr lang="en-AU" sz="600">
              <a:solidFill>
                <a:srgbClr val="000000"/>
              </a:solidFill>
            </a:endParaRPr>
          </a:p>
        </p:txBody>
      </p:sp>
    </p:spTree>
    <p:extLst>
      <p:ext uri="{BB962C8B-B14F-4D97-AF65-F5344CB8AC3E}">
        <p14:creationId xmlns:p14="http://schemas.microsoft.com/office/powerpoint/2010/main" val="2447818485"/>
      </p:ext>
    </p:extLst>
  </p:cSld>
  <p:clrMap bg1="lt1" tx1="dk1" bg2="lt2" tx2="dk2" accent1="accent1" accent2="accent2" accent3="accent3" accent4="accent4" accent5="accent5" accent6="accent6" hlink="hlink" folHlink="folHlink"/>
  <p:hf hdr="0" ftr="0"/>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Date Placeholder 3"/>
          <p:cNvSpPr>
            <a:spLocks noGrp="1"/>
          </p:cNvSpPr>
          <p:nvPr>
            <p:ph type="dt" idx="10"/>
          </p:nvPr>
        </p:nvSpPr>
        <p:spPr/>
        <p:txBody>
          <a:bodyPr/>
          <a:lstStyle/>
          <a:p>
            <a:endParaRPr lang="en-AU"/>
          </a:p>
        </p:txBody>
      </p:sp>
      <p:sp>
        <p:nvSpPr>
          <p:cNvPr id="5" name="Slide Number Placeholder 4"/>
          <p:cNvSpPr>
            <a:spLocks noGrp="1"/>
          </p:cNvSpPr>
          <p:nvPr>
            <p:ph type="sldNum" sz="quarter" idx="11"/>
          </p:nvPr>
        </p:nvSpPr>
        <p:spPr/>
        <p:txBody>
          <a:bodyPr/>
          <a:lstStyle/>
          <a:p>
            <a:fld id="{DC5FF6EA-A62B-4D93-8360-A7E544C10F94}" type="slidenum">
              <a:rPr lang="en-AU" smtClean="0"/>
              <a:pPr/>
              <a:t>1</a:t>
            </a:fld>
            <a:endParaRPr lang="en-AU"/>
          </a:p>
        </p:txBody>
      </p:sp>
    </p:spTree>
    <p:extLst>
      <p:ext uri="{BB962C8B-B14F-4D97-AF65-F5344CB8AC3E}">
        <p14:creationId xmlns:p14="http://schemas.microsoft.com/office/powerpoint/2010/main" val="2208233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endParaRPr lang="en-AU"/>
          </a:p>
        </p:txBody>
      </p:sp>
      <p:sp>
        <p:nvSpPr>
          <p:cNvPr id="7" name="Rectangle 7"/>
          <p:cNvSpPr>
            <a:spLocks noGrp="1" noChangeArrowheads="1"/>
          </p:cNvSpPr>
          <p:nvPr>
            <p:ph type="sldNum" sz="quarter" idx="5"/>
          </p:nvPr>
        </p:nvSpPr>
        <p:spPr>
          <a:ln/>
        </p:spPr>
        <p:txBody>
          <a:bodyPr/>
          <a:lstStyle/>
          <a:p>
            <a:fld id="{4432B70A-BDA2-4CBA-B88D-8002686F6A8C}" type="slidenum">
              <a:rPr lang="en-AU"/>
              <a:pPr/>
              <a:t>8</a:t>
            </a:fld>
            <a:endParaRPr lang="en-AU"/>
          </a:p>
        </p:txBody>
      </p:sp>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6757582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endParaRPr lang="en-AU"/>
          </a:p>
        </p:txBody>
      </p:sp>
      <p:sp>
        <p:nvSpPr>
          <p:cNvPr id="7" name="Rectangle 7"/>
          <p:cNvSpPr>
            <a:spLocks noGrp="1" noChangeArrowheads="1"/>
          </p:cNvSpPr>
          <p:nvPr>
            <p:ph type="sldNum" sz="quarter" idx="5"/>
          </p:nvPr>
        </p:nvSpPr>
        <p:spPr>
          <a:ln/>
        </p:spPr>
        <p:txBody>
          <a:bodyPr/>
          <a:lstStyle/>
          <a:p>
            <a:fld id="{4432B70A-BDA2-4CBA-B88D-8002686F6A8C}" type="slidenum">
              <a:rPr lang="en-AU"/>
              <a:pPr/>
              <a:t>9</a:t>
            </a:fld>
            <a:endParaRPr lang="en-AU"/>
          </a:p>
        </p:txBody>
      </p:sp>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6178063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endParaRPr lang="en-AU"/>
          </a:p>
        </p:txBody>
      </p:sp>
      <p:sp>
        <p:nvSpPr>
          <p:cNvPr id="7" name="Rectangle 7"/>
          <p:cNvSpPr>
            <a:spLocks noGrp="1" noChangeArrowheads="1"/>
          </p:cNvSpPr>
          <p:nvPr>
            <p:ph type="sldNum" sz="quarter" idx="5"/>
          </p:nvPr>
        </p:nvSpPr>
        <p:spPr>
          <a:ln/>
        </p:spPr>
        <p:txBody>
          <a:bodyPr/>
          <a:lstStyle/>
          <a:p>
            <a:fld id="{4432B70A-BDA2-4CBA-B88D-8002686F6A8C}" type="slidenum">
              <a:rPr lang="en-AU"/>
              <a:pPr/>
              <a:t>10</a:t>
            </a:fld>
            <a:endParaRPr lang="en-AU"/>
          </a:p>
        </p:txBody>
      </p:sp>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5341770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Note that the number of Fail grades are very small.  These are the final result the students receive after consideration of all examination reports.  Two pints to note here.  Firstly, many students fall by the wayside much earlier than those who finally submit a thesis, hence many students do not proceed to examination.  Secondly, these are the final results after the reports of both examiners have been received.  In quite a few cases one Fail report plus one pass, pass with amendments or revise and resubmit reports may be received.  There is a process to resolve these conflicting views of examiners and therefore they may do not end up as Fails.</a:t>
            </a:r>
          </a:p>
          <a:p>
            <a:endParaRPr lang="en-AU" dirty="0"/>
          </a:p>
        </p:txBody>
      </p:sp>
      <p:sp>
        <p:nvSpPr>
          <p:cNvPr id="4" name="Slide Number Placeholder 3"/>
          <p:cNvSpPr>
            <a:spLocks noGrp="1"/>
          </p:cNvSpPr>
          <p:nvPr>
            <p:ph type="sldNum" sz="quarter" idx="10"/>
          </p:nvPr>
        </p:nvSpPr>
        <p:spPr/>
        <p:txBody>
          <a:bodyPr/>
          <a:lstStyle/>
          <a:p>
            <a:pPr>
              <a:defRPr/>
            </a:pPr>
            <a:fld id="{5008D6C3-A0C5-4856-BEB0-DD31C1E6789B}" type="slidenum">
              <a:rPr lang="en-US" smtClean="0"/>
              <a:pPr>
                <a:defRPr/>
              </a:pPr>
              <a:t>21</a:t>
            </a:fld>
            <a:endParaRPr lang="en-US"/>
          </a:p>
        </p:txBody>
      </p:sp>
    </p:spTree>
    <p:extLst>
      <p:ext uri="{BB962C8B-B14F-4D97-AF65-F5344CB8AC3E}">
        <p14:creationId xmlns:p14="http://schemas.microsoft.com/office/powerpoint/2010/main" val="27106185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7E8407A6-B559-4105-B383-A521CDBE76DF}" type="slidenum">
              <a:rPr lang="en-US" smtClean="0"/>
              <a:pPr/>
              <a:t>25</a:t>
            </a:fld>
            <a:endParaRPr lang="en-US"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r>
              <a:rPr lang="en-AU" smtClean="0"/>
              <a:t>Examiner Quote:</a:t>
            </a:r>
          </a:p>
          <a:p>
            <a:pPr eaLnBrk="1" hangingPunct="1"/>
            <a:r>
              <a:rPr lang="en-AU" smtClean="0"/>
              <a:t>“By a certain way of reckoning, this effort might well have begun on page 103, with the sentence that reads that “the design of this study is to…”. Almost everything that comes before amounts to a preamble…”</a:t>
            </a:r>
          </a:p>
        </p:txBody>
      </p:sp>
    </p:spTree>
    <p:extLst>
      <p:ext uri="{BB962C8B-B14F-4D97-AF65-F5344CB8AC3E}">
        <p14:creationId xmlns:p14="http://schemas.microsoft.com/office/powerpoint/2010/main" val="11665882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One-line titl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0252" name="Text Box 12"/>
          <p:cNvSpPr txBox="1">
            <a:spLocks noChangeArrowheads="1"/>
          </p:cNvSpPr>
          <p:nvPr userDrawn="1"/>
        </p:nvSpPr>
        <p:spPr bwMode="auto">
          <a:xfrm>
            <a:off x="0" y="4000504"/>
            <a:ext cx="6624638" cy="346075"/>
          </a:xfrm>
          <a:prstGeom prst="rect">
            <a:avLst/>
          </a:prstGeom>
          <a:solidFill>
            <a:srgbClr val="000000"/>
          </a:solidFill>
          <a:ln w="9525">
            <a:noFill/>
            <a:miter lim="800000"/>
            <a:headEnd/>
            <a:tailEnd/>
          </a:ln>
          <a:effectLst/>
        </p:spPr>
        <p:txBody>
          <a:bodyPr wrap="none" lIns="0" tIns="0" rIns="180000" bIns="0" anchor="ctr"/>
          <a:lstStyle/>
          <a:p>
            <a:pPr algn="r">
              <a:spcBef>
                <a:spcPct val="50000"/>
              </a:spcBef>
            </a:pPr>
            <a:endParaRPr lang="en-AU" sz="1600" dirty="0">
              <a:solidFill>
                <a:schemeClr val="accent1"/>
              </a:solidFill>
            </a:endParaRPr>
          </a:p>
        </p:txBody>
      </p:sp>
      <p:sp>
        <p:nvSpPr>
          <p:cNvPr id="10243" name="Rectangle 3"/>
          <p:cNvSpPr>
            <a:spLocks noGrp="1" noChangeArrowheads="1"/>
          </p:cNvSpPr>
          <p:nvPr>
            <p:ph type="subTitle" idx="1"/>
          </p:nvPr>
        </p:nvSpPr>
        <p:spPr>
          <a:xfrm>
            <a:off x="0" y="4000504"/>
            <a:ext cx="5211763" cy="346075"/>
          </a:xfrm>
        </p:spPr>
        <p:txBody>
          <a:bodyPr wrap="none" lIns="432000" rIns="108000" anchor="ctr"/>
          <a:lstStyle>
            <a:lvl1pPr marL="0" indent="0">
              <a:lnSpc>
                <a:spcPct val="100000"/>
              </a:lnSpc>
              <a:spcBef>
                <a:spcPct val="50000"/>
              </a:spcBef>
              <a:buFont typeface="Wingdings" pitchFamily="2" charset="2"/>
              <a:buNone/>
              <a:defRPr sz="1600" b="1">
                <a:solidFill>
                  <a:schemeClr val="bg1"/>
                </a:solidFill>
              </a:defRPr>
            </a:lvl1pPr>
          </a:lstStyle>
          <a:p>
            <a:r>
              <a:rPr lang="en-US" dirty="0" smtClean="0"/>
              <a:t>Click to edit Master subtitle style</a:t>
            </a:r>
            <a:endParaRPr lang="en-AU" dirty="0"/>
          </a:p>
        </p:txBody>
      </p:sp>
      <p:sp>
        <p:nvSpPr>
          <p:cNvPr id="10246" name="Text Box 6"/>
          <p:cNvSpPr txBox="1">
            <a:spLocks noChangeArrowheads="1"/>
          </p:cNvSpPr>
          <p:nvPr userDrawn="1"/>
        </p:nvSpPr>
        <p:spPr bwMode="auto">
          <a:xfrm>
            <a:off x="468313" y="6302375"/>
            <a:ext cx="2808287" cy="215900"/>
          </a:xfrm>
          <a:prstGeom prst="rect">
            <a:avLst/>
          </a:prstGeom>
          <a:noFill/>
          <a:ln w="9525">
            <a:noFill/>
            <a:miter lim="800000"/>
            <a:headEnd/>
            <a:tailEnd/>
          </a:ln>
          <a:effectLst/>
        </p:spPr>
        <p:txBody>
          <a:bodyPr wrap="none" lIns="0" tIns="0" rIns="0" bIns="0"/>
          <a:lstStyle/>
          <a:p>
            <a:r>
              <a:rPr lang="en-US" sz="600">
                <a:solidFill>
                  <a:schemeClr val="bg2"/>
                </a:solidFill>
              </a:rPr>
              <a:t>Curtin University is a trademark of Curtin University of Technology</a:t>
            </a:r>
          </a:p>
          <a:p>
            <a:r>
              <a:rPr lang="en-US" sz="600">
                <a:solidFill>
                  <a:schemeClr val="bg2"/>
                </a:solidFill>
              </a:rPr>
              <a:t>CRICOS Provider Code 00301J</a:t>
            </a:r>
            <a:endParaRPr lang="en-AU" sz="600">
              <a:solidFill>
                <a:schemeClr val="bg2"/>
              </a:solidFill>
            </a:endParaRPr>
          </a:p>
        </p:txBody>
      </p:sp>
      <p:sp>
        <p:nvSpPr>
          <p:cNvPr id="10242" name="Rectangle 2"/>
          <p:cNvSpPr>
            <a:spLocks noGrp="1" noChangeArrowheads="1"/>
          </p:cNvSpPr>
          <p:nvPr>
            <p:ph type="ctrTitle"/>
          </p:nvPr>
        </p:nvSpPr>
        <p:spPr>
          <a:xfrm>
            <a:off x="0" y="3214686"/>
            <a:ext cx="5760000" cy="786163"/>
          </a:xfrm>
          <a:solidFill>
            <a:schemeClr val="accent1"/>
          </a:solidFill>
        </p:spPr>
        <p:txBody>
          <a:bodyPr wrap="none" lIns="432000" tIns="108000" rIns="252000" anchor="b">
            <a:spAutoFit/>
          </a:bodyPr>
          <a:lstStyle>
            <a:lvl1pPr>
              <a:lnSpc>
                <a:spcPct val="100000"/>
              </a:lnSpc>
              <a:defRPr sz="4400">
                <a:solidFill>
                  <a:schemeClr val="bg1"/>
                </a:solidFill>
              </a:defRPr>
            </a:lvl1pPr>
          </a:lstStyle>
          <a:p>
            <a:endParaRPr lang="en-AU" dirty="0"/>
          </a:p>
        </p:txBody>
      </p:sp>
      <p:sp>
        <p:nvSpPr>
          <p:cNvPr id="6" name="Date Placeholder 5"/>
          <p:cNvSpPr>
            <a:spLocks noGrp="1"/>
          </p:cNvSpPr>
          <p:nvPr>
            <p:ph type="dt" sz="half" idx="10"/>
          </p:nvPr>
        </p:nvSpPr>
        <p:spPr>
          <a:xfrm>
            <a:off x="5214942" y="4000504"/>
            <a:ext cx="1428760" cy="345600"/>
          </a:xfrm>
        </p:spPr>
        <p:txBody>
          <a:bodyPr rIns="180000" anchor="ctr" anchorCtr="0"/>
          <a:lstStyle>
            <a:lvl1pPr algn="r">
              <a:defRPr sz="1600">
                <a:solidFill>
                  <a:schemeClr val="accent1"/>
                </a:solidFill>
              </a:defRPr>
            </a:lvl1pPr>
          </a:lstStyle>
          <a:p>
            <a:r>
              <a:rPr lang="en-US" dirty="0" smtClean="0"/>
              <a:t> </a:t>
            </a:r>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dirty="0" smtClean="0"/>
              <a:t> </a:t>
            </a:r>
            <a:endParaRPr lang="en-AU" dirty="0"/>
          </a:p>
        </p:txBody>
      </p:sp>
      <p:sp>
        <p:nvSpPr>
          <p:cNvPr id="3" name="Footer Placeholder 2"/>
          <p:cNvSpPr>
            <a:spLocks noGrp="1"/>
          </p:cNvSpPr>
          <p:nvPr>
            <p:ph type="ftr" sz="quarter" idx="11"/>
          </p:nvPr>
        </p:nvSpPr>
        <p:spPr/>
        <p:txBody>
          <a:bodyPr/>
          <a:lstStyle>
            <a:lvl1pPr>
              <a:defRPr/>
            </a:lvl1pPr>
          </a:lstStyle>
          <a:p>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1"/>
            <a:ext cx="5111750" cy="565628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1"/>
            <a:ext cx="3008313" cy="449423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 </a:t>
            </a:r>
            <a:endParaRPr lang="en-AU" dirty="0"/>
          </a:p>
        </p:txBody>
      </p:sp>
      <p:sp>
        <p:nvSpPr>
          <p:cNvPr id="6" name="Footer Placeholder 5"/>
          <p:cNvSpPr>
            <a:spLocks noGrp="1"/>
          </p:cNvSpPr>
          <p:nvPr>
            <p:ph type="ftr" sz="quarter" idx="11"/>
          </p:nvPr>
        </p:nvSpPr>
        <p:spPr/>
        <p:txBody>
          <a:bodyPr/>
          <a:lstStyle>
            <a:lvl1pPr>
              <a:defRPr/>
            </a:lvl1pPr>
          </a:lstStyle>
          <a:p>
            <a:endParaRPr lang="en-A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AU"/>
          </a:p>
        </p:txBody>
      </p:sp>
      <p:sp>
        <p:nvSpPr>
          <p:cNvPr id="4" name="Text Placeholder 3"/>
          <p:cNvSpPr>
            <a:spLocks noGrp="1"/>
          </p:cNvSpPr>
          <p:nvPr>
            <p:ph type="body" sz="half" idx="2"/>
          </p:nvPr>
        </p:nvSpPr>
        <p:spPr>
          <a:xfrm>
            <a:off x="1792288" y="5367338"/>
            <a:ext cx="5486400" cy="49055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 </a:t>
            </a:r>
            <a:endParaRPr lang="en-AU" dirty="0"/>
          </a:p>
        </p:txBody>
      </p:sp>
      <p:sp>
        <p:nvSpPr>
          <p:cNvPr id="6" name="Footer Placeholder 5"/>
          <p:cNvSpPr>
            <a:spLocks noGrp="1"/>
          </p:cNvSpPr>
          <p:nvPr>
            <p:ph type="ftr" sz="quarter" idx="11"/>
          </p:nvPr>
        </p:nvSpPr>
        <p:spPr/>
        <p:txBody>
          <a:bodyPr/>
          <a:lstStyle>
            <a:lvl1pPr>
              <a:defRPr/>
            </a:lvl1pPr>
          </a:lstStyle>
          <a:p>
            <a:endParaRPr lang="en-A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r>
              <a:rPr lang="en-US" dirty="0" smtClean="0"/>
              <a:t> </a:t>
            </a:r>
            <a:endParaRPr lang="en-AU" dirty="0"/>
          </a:p>
        </p:txBody>
      </p:sp>
      <p:sp>
        <p:nvSpPr>
          <p:cNvPr id="5" name="Footer Placeholder 4"/>
          <p:cNvSpPr>
            <a:spLocks noGrp="1"/>
          </p:cNvSpPr>
          <p:nvPr>
            <p:ph type="ftr" sz="quarter" idx="11"/>
          </p:nvPr>
        </p:nvSpPr>
        <p:spPr/>
        <p:txBody>
          <a:bodyPr/>
          <a:lstStyle>
            <a:lvl1pPr>
              <a:defRPr/>
            </a:lvl1pPr>
          </a:lstStyle>
          <a:p>
            <a:endParaRPr lang="en-A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60388"/>
            <a:ext cx="2057400" cy="5389562"/>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560388"/>
            <a:ext cx="6019800" cy="5389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r>
              <a:rPr lang="en-US" dirty="0" smtClean="0"/>
              <a:t> </a:t>
            </a:r>
            <a:endParaRPr lang="en-AU" dirty="0"/>
          </a:p>
        </p:txBody>
      </p:sp>
      <p:sp>
        <p:nvSpPr>
          <p:cNvPr id="5" name="Footer Placeholder 4"/>
          <p:cNvSpPr>
            <a:spLocks noGrp="1"/>
          </p:cNvSpPr>
          <p:nvPr>
            <p:ph type="ftr" sz="quarter" idx="11"/>
          </p:nvPr>
        </p:nvSpPr>
        <p:spPr/>
        <p:txBody>
          <a:bodyPr/>
          <a:lstStyle>
            <a:lvl1pPr>
              <a:defRPr/>
            </a:lvl1pPr>
          </a:lstStyle>
          <a:p>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One-line title, transparent">
    <p:bg>
      <p:bgPr>
        <a:solidFill>
          <a:schemeClr val="bg1"/>
        </a:solidFill>
        <a:effectLst/>
      </p:bgPr>
    </p:bg>
    <p:spTree>
      <p:nvGrpSpPr>
        <p:cNvPr id="1" name=""/>
        <p:cNvGrpSpPr/>
        <p:nvPr/>
      </p:nvGrpSpPr>
      <p:grpSpPr>
        <a:xfrm>
          <a:off x="0" y="0"/>
          <a:ext cx="0" cy="0"/>
          <a:chOff x="0" y="0"/>
          <a:chExt cx="0" cy="0"/>
        </a:xfrm>
      </p:grpSpPr>
      <p:pic>
        <p:nvPicPr>
          <p:cNvPr id="44038" name="Picture 6" descr="curtinPowerPointBGTitle"/>
          <p:cNvPicPr>
            <a:picLocks noChangeAspect="1" noChangeArrowheads="1"/>
          </p:cNvPicPr>
          <p:nvPr userDrawn="1"/>
        </p:nvPicPr>
        <p:blipFill>
          <a:blip r:embed="rId2"/>
          <a:srcRect/>
          <a:stretch>
            <a:fillRect/>
          </a:stretch>
        </p:blipFill>
        <p:spPr bwMode="auto">
          <a:xfrm>
            <a:off x="0" y="0"/>
            <a:ext cx="9144000" cy="6858000"/>
          </a:xfrm>
          <a:prstGeom prst="rect">
            <a:avLst/>
          </a:prstGeom>
          <a:noFill/>
        </p:spPr>
      </p:pic>
      <p:sp>
        <p:nvSpPr>
          <p:cNvPr id="44034" name="Text Box 2"/>
          <p:cNvSpPr txBox="1">
            <a:spLocks noChangeArrowheads="1"/>
          </p:cNvSpPr>
          <p:nvPr userDrawn="1"/>
        </p:nvSpPr>
        <p:spPr bwMode="auto">
          <a:xfrm>
            <a:off x="0" y="4000504"/>
            <a:ext cx="6624638" cy="346075"/>
          </a:xfrm>
          <a:prstGeom prst="rect">
            <a:avLst/>
          </a:prstGeom>
          <a:solidFill>
            <a:srgbClr val="000000"/>
          </a:solidFill>
          <a:ln w="9525">
            <a:noFill/>
            <a:miter lim="800000"/>
            <a:headEnd/>
            <a:tailEnd/>
          </a:ln>
          <a:effectLst/>
        </p:spPr>
        <p:txBody>
          <a:bodyPr wrap="none" lIns="0" tIns="0" rIns="180000" bIns="0" anchor="ctr"/>
          <a:lstStyle/>
          <a:p>
            <a:pPr algn="r">
              <a:spcBef>
                <a:spcPct val="50000"/>
              </a:spcBef>
            </a:pPr>
            <a:endParaRPr lang="en-AU" sz="1600" dirty="0">
              <a:solidFill>
                <a:schemeClr val="accent1"/>
              </a:solidFill>
            </a:endParaRPr>
          </a:p>
        </p:txBody>
      </p:sp>
      <p:sp>
        <p:nvSpPr>
          <p:cNvPr id="44035" name="Rectangle 3"/>
          <p:cNvSpPr>
            <a:spLocks noGrp="1" noChangeArrowheads="1"/>
          </p:cNvSpPr>
          <p:nvPr>
            <p:ph type="subTitle" idx="1"/>
          </p:nvPr>
        </p:nvSpPr>
        <p:spPr>
          <a:xfrm>
            <a:off x="0" y="4000504"/>
            <a:ext cx="5211763" cy="346075"/>
          </a:xfrm>
        </p:spPr>
        <p:txBody>
          <a:bodyPr wrap="none" lIns="432000" rIns="108000" anchor="ctr"/>
          <a:lstStyle>
            <a:lvl1pPr marL="0" indent="0">
              <a:lnSpc>
                <a:spcPct val="100000"/>
              </a:lnSpc>
              <a:spcBef>
                <a:spcPct val="50000"/>
              </a:spcBef>
              <a:buFont typeface="Wingdings" pitchFamily="2" charset="2"/>
              <a:buNone/>
              <a:defRPr sz="1600" b="1">
                <a:solidFill>
                  <a:schemeClr val="bg1"/>
                </a:solidFill>
              </a:defRPr>
            </a:lvl1pPr>
          </a:lstStyle>
          <a:p>
            <a:r>
              <a:rPr lang="en-AU"/>
              <a:t>Click to edit Master subtitle style</a:t>
            </a:r>
          </a:p>
        </p:txBody>
      </p:sp>
      <p:sp>
        <p:nvSpPr>
          <p:cNvPr id="44036" name="Text Box 4"/>
          <p:cNvSpPr txBox="1">
            <a:spLocks noChangeArrowheads="1"/>
          </p:cNvSpPr>
          <p:nvPr userDrawn="1"/>
        </p:nvSpPr>
        <p:spPr bwMode="auto">
          <a:xfrm>
            <a:off x="468313" y="6302375"/>
            <a:ext cx="2808287" cy="215900"/>
          </a:xfrm>
          <a:prstGeom prst="rect">
            <a:avLst/>
          </a:prstGeom>
          <a:noFill/>
          <a:ln w="9525">
            <a:noFill/>
            <a:miter lim="800000"/>
            <a:headEnd/>
            <a:tailEnd/>
          </a:ln>
          <a:effectLst/>
        </p:spPr>
        <p:txBody>
          <a:bodyPr wrap="none" lIns="0" tIns="0" rIns="0" bIns="0"/>
          <a:lstStyle/>
          <a:p>
            <a:r>
              <a:rPr lang="en-US" sz="600">
                <a:solidFill>
                  <a:schemeClr val="bg2"/>
                </a:solidFill>
              </a:rPr>
              <a:t>Curtin University is a trademark of Curtin University of Technology</a:t>
            </a:r>
          </a:p>
          <a:p>
            <a:r>
              <a:rPr lang="en-US" sz="600">
                <a:solidFill>
                  <a:schemeClr val="bg2"/>
                </a:solidFill>
              </a:rPr>
              <a:t>CRICOS Provider Code 00301J</a:t>
            </a:r>
            <a:endParaRPr lang="en-AU" sz="600">
              <a:solidFill>
                <a:schemeClr val="bg2"/>
              </a:solidFill>
            </a:endParaRPr>
          </a:p>
        </p:txBody>
      </p:sp>
      <p:sp>
        <p:nvSpPr>
          <p:cNvPr id="44037" name="Rectangle 5"/>
          <p:cNvSpPr>
            <a:spLocks noGrp="1" noChangeArrowheads="1"/>
          </p:cNvSpPr>
          <p:nvPr>
            <p:ph type="ctrTitle"/>
          </p:nvPr>
        </p:nvSpPr>
        <p:spPr>
          <a:xfrm>
            <a:off x="0" y="3214686"/>
            <a:ext cx="5760000" cy="786163"/>
          </a:xfrm>
          <a:solidFill>
            <a:schemeClr val="accent1">
              <a:alpha val="80000"/>
            </a:schemeClr>
          </a:solidFill>
        </p:spPr>
        <p:txBody>
          <a:bodyPr wrap="none" lIns="432000" tIns="108000" rIns="252000" anchor="b">
            <a:spAutoFit/>
          </a:bodyPr>
          <a:lstStyle>
            <a:lvl1pPr>
              <a:lnSpc>
                <a:spcPct val="100000"/>
              </a:lnSpc>
              <a:defRPr sz="4400">
                <a:solidFill>
                  <a:schemeClr val="bg1"/>
                </a:solidFill>
              </a:defRPr>
            </a:lvl1pPr>
          </a:lstStyle>
          <a:p>
            <a:endParaRPr lang="en-AU" dirty="0"/>
          </a:p>
        </p:txBody>
      </p:sp>
      <p:sp>
        <p:nvSpPr>
          <p:cNvPr id="7" name="Date Placeholder 5"/>
          <p:cNvSpPr>
            <a:spLocks noGrp="1"/>
          </p:cNvSpPr>
          <p:nvPr>
            <p:ph type="dt" sz="half" idx="10"/>
          </p:nvPr>
        </p:nvSpPr>
        <p:spPr>
          <a:xfrm>
            <a:off x="5214942" y="4000504"/>
            <a:ext cx="1428760" cy="345600"/>
          </a:xfrm>
        </p:spPr>
        <p:txBody>
          <a:bodyPr rIns="180000" anchor="ctr" anchorCtr="0"/>
          <a:lstStyle>
            <a:lvl1pPr algn="r">
              <a:defRPr sz="1600">
                <a:solidFill>
                  <a:schemeClr val="accent1"/>
                </a:solidFill>
              </a:defRPr>
            </a:lvl1pPr>
          </a:lstStyle>
          <a:p>
            <a:r>
              <a:rPr lang="en-US" dirty="0" smtClean="0"/>
              <a:t> </a:t>
            </a:r>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wo-line titl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6866" name="Text Box 2"/>
          <p:cNvSpPr txBox="1">
            <a:spLocks noChangeArrowheads="1"/>
          </p:cNvSpPr>
          <p:nvPr userDrawn="1"/>
        </p:nvSpPr>
        <p:spPr bwMode="auto">
          <a:xfrm>
            <a:off x="0" y="4429132"/>
            <a:ext cx="6624638" cy="346075"/>
          </a:xfrm>
          <a:prstGeom prst="rect">
            <a:avLst/>
          </a:prstGeom>
          <a:solidFill>
            <a:srgbClr val="000000"/>
          </a:solidFill>
          <a:ln w="9525">
            <a:noFill/>
            <a:miter lim="800000"/>
            <a:headEnd/>
            <a:tailEnd/>
          </a:ln>
          <a:effectLst/>
        </p:spPr>
        <p:txBody>
          <a:bodyPr wrap="none" lIns="0" tIns="0" rIns="180000" bIns="0" anchor="ctr"/>
          <a:lstStyle/>
          <a:p>
            <a:pPr algn="r">
              <a:spcBef>
                <a:spcPct val="50000"/>
              </a:spcBef>
            </a:pPr>
            <a:endParaRPr lang="en-AU" sz="1600" dirty="0">
              <a:solidFill>
                <a:schemeClr val="accent1"/>
              </a:solidFill>
            </a:endParaRPr>
          </a:p>
        </p:txBody>
      </p:sp>
      <p:sp>
        <p:nvSpPr>
          <p:cNvPr id="36867" name="Rectangle 3"/>
          <p:cNvSpPr>
            <a:spLocks noGrp="1" noChangeArrowheads="1"/>
          </p:cNvSpPr>
          <p:nvPr>
            <p:ph type="subTitle" idx="1"/>
          </p:nvPr>
        </p:nvSpPr>
        <p:spPr>
          <a:xfrm>
            <a:off x="0" y="4429132"/>
            <a:ext cx="5211763" cy="346075"/>
          </a:xfrm>
        </p:spPr>
        <p:txBody>
          <a:bodyPr wrap="none" lIns="432000" rIns="108000" anchor="ctr"/>
          <a:lstStyle>
            <a:lvl1pPr marL="0" indent="0">
              <a:lnSpc>
                <a:spcPct val="100000"/>
              </a:lnSpc>
              <a:spcBef>
                <a:spcPct val="50000"/>
              </a:spcBef>
              <a:buFont typeface="Wingdings" pitchFamily="2" charset="2"/>
              <a:buNone/>
              <a:defRPr sz="1600" b="1">
                <a:solidFill>
                  <a:schemeClr val="bg1"/>
                </a:solidFill>
              </a:defRPr>
            </a:lvl1pPr>
          </a:lstStyle>
          <a:p>
            <a:r>
              <a:rPr lang="en-AU"/>
              <a:t>Click to edit Master subtitle style</a:t>
            </a:r>
          </a:p>
        </p:txBody>
      </p:sp>
      <p:sp>
        <p:nvSpPr>
          <p:cNvPr id="36868" name="Text Box 4"/>
          <p:cNvSpPr txBox="1">
            <a:spLocks noChangeArrowheads="1"/>
          </p:cNvSpPr>
          <p:nvPr userDrawn="1"/>
        </p:nvSpPr>
        <p:spPr bwMode="auto">
          <a:xfrm>
            <a:off x="468313" y="6302375"/>
            <a:ext cx="2808287" cy="215900"/>
          </a:xfrm>
          <a:prstGeom prst="rect">
            <a:avLst/>
          </a:prstGeom>
          <a:noFill/>
          <a:ln w="9525">
            <a:noFill/>
            <a:miter lim="800000"/>
            <a:headEnd/>
            <a:tailEnd/>
          </a:ln>
          <a:effectLst/>
        </p:spPr>
        <p:txBody>
          <a:bodyPr wrap="none" lIns="0" tIns="0" rIns="0" bIns="0"/>
          <a:lstStyle/>
          <a:p>
            <a:r>
              <a:rPr lang="en-US" sz="600">
                <a:solidFill>
                  <a:schemeClr val="bg2"/>
                </a:solidFill>
              </a:rPr>
              <a:t>Curtin University is a trademark of Curtin University of Technology</a:t>
            </a:r>
          </a:p>
          <a:p>
            <a:r>
              <a:rPr lang="en-US" sz="600">
                <a:solidFill>
                  <a:schemeClr val="bg2"/>
                </a:solidFill>
              </a:rPr>
              <a:t>CRICOS Provider Code 00301J</a:t>
            </a:r>
            <a:endParaRPr lang="en-AU" sz="600">
              <a:solidFill>
                <a:schemeClr val="bg2"/>
              </a:solidFill>
            </a:endParaRPr>
          </a:p>
        </p:txBody>
      </p:sp>
      <p:sp>
        <p:nvSpPr>
          <p:cNvPr id="36869" name="Rectangle 5"/>
          <p:cNvSpPr>
            <a:spLocks noGrp="1" noChangeArrowheads="1"/>
          </p:cNvSpPr>
          <p:nvPr>
            <p:ph type="ctrTitle"/>
          </p:nvPr>
        </p:nvSpPr>
        <p:spPr>
          <a:xfrm>
            <a:off x="0" y="2857496"/>
            <a:ext cx="5760000" cy="786163"/>
          </a:xfrm>
          <a:solidFill>
            <a:schemeClr val="accent1"/>
          </a:solidFill>
        </p:spPr>
        <p:txBody>
          <a:bodyPr wrap="none" lIns="432000" tIns="108000" rIns="252000" anchor="b">
            <a:spAutoFit/>
          </a:bodyPr>
          <a:lstStyle>
            <a:lvl1pPr>
              <a:lnSpc>
                <a:spcPct val="100000"/>
              </a:lnSpc>
              <a:defRPr sz="4400">
                <a:solidFill>
                  <a:schemeClr val="bg1"/>
                </a:solidFill>
              </a:defRPr>
            </a:lvl1pPr>
          </a:lstStyle>
          <a:p>
            <a:endParaRPr lang="en-AU" dirty="0"/>
          </a:p>
        </p:txBody>
      </p:sp>
      <p:sp>
        <p:nvSpPr>
          <p:cNvPr id="36870" name="Rectangle 6"/>
          <p:cNvSpPr>
            <a:spLocks noChangeArrowheads="1"/>
          </p:cNvSpPr>
          <p:nvPr userDrawn="1"/>
        </p:nvSpPr>
        <p:spPr bwMode="auto">
          <a:xfrm>
            <a:off x="0" y="3643314"/>
            <a:ext cx="6334854" cy="786163"/>
          </a:xfrm>
          <a:prstGeom prst="rect">
            <a:avLst/>
          </a:prstGeom>
          <a:solidFill>
            <a:schemeClr val="accent1"/>
          </a:solidFill>
          <a:ln w="9525">
            <a:noFill/>
            <a:miter lim="800000"/>
            <a:headEnd/>
            <a:tailEnd/>
          </a:ln>
          <a:effectLst/>
        </p:spPr>
        <p:txBody>
          <a:bodyPr wrap="none" lIns="432000" tIns="108000" rIns="252000" bIns="0" anchor="b">
            <a:spAutoFit/>
          </a:bodyPr>
          <a:lstStyle/>
          <a:p>
            <a:pPr>
              <a:lnSpc>
                <a:spcPct val="100000"/>
              </a:lnSpc>
            </a:pPr>
            <a:r>
              <a:rPr lang="en-AU" sz="4400" dirty="0" smtClean="0">
                <a:solidFill>
                  <a:schemeClr val="bg1"/>
                </a:solidFill>
              </a:rPr>
              <a:t>CHANGE IN MASTER</a:t>
            </a:r>
            <a:endParaRPr lang="en-AU" sz="4400" dirty="0">
              <a:solidFill>
                <a:schemeClr val="bg1"/>
              </a:solidFill>
            </a:endParaRPr>
          </a:p>
        </p:txBody>
      </p:sp>
      <p:sp>
        <p:nvSpPr>
          <p:cNvPr id="7" name="Date Placeholder 5"/>
          <p:cNvSpPr>
            <a:spLocks noGrp="1"/>
          </p:cNvSpPr>
          <p:nvPr>
            <p:ph type="dt" sz="half" idx="10"/>
          </p:nvPr>
        </p:nvSpPr>
        <p:spPr>
          <a:xfrm>
            <a:off x="5214942" y="4429132"/>
            <a:ext cx="1428760" cy="345600"/>
          </a:xfrm>
        </p:spPr>
        <p:txBody>
          <a:bodyPr rIns="180000" anchor="ctr" anchorCtr="0"/>
          <a:lstStyle>
            <a:lvl1pPr algn="r">
              <a:defRPr sz="1600">
                <a:solidFill>
                  <a:schemeClr val="accent1"/>
                </a:solidFill>
              </a:defRPr>
            </a:lvl1pPr>
          </a:lstStyle>
          <a:p>
            <a:r>
              <a:rPr lang="en-US" dirty="0" smtClean="0"/>
              <a:t> </a:t>
            </a:r>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wo-line title, transparent">
    <p:bg>
      <p:bgPr>
        <a:solidFill>
          <a:schemeClr val="bg1"/>
        </a:solidFill>
        <a:effectLst/>
      </p:bgPr>
    </p:bg>
    <p:spTree>
      <p:nvGrpSpPr>
        <p:cNvPr id="1" name=""/>
        <p:cNvGrpSpPr/>
        <p:nvPr/>
      </p:nvGrpSpPr>
      <p:grpSpPr>
        <a:xfrm>
          <a:off x="0" y="0"/>
          <a:ext cx="0" cy="0"/>
          <a:chOff x="0" y="0"/>
          <a:chExt cx="0" cy="0"/>
        </a:xfrm>
      </p:grpSpPr>
      <p:pic>
        <p:nvPicPr>
          <p:cNvPr id="51207" name="Picture 7" descr="curtinPowerPointBGTitle"/>
          <p:cNvPicPr>
            <a:picLocks noChangeAspect="1" noChangeArrowheads="1"/>
          </p:cNvPicPr>
          <p:nvPr userDrawn="1"/>
        </p:nvPicPr>
        <p:blipFill>
          <a:blip r:embed="rId2"/>
          <a:srcRect/>
          <a:stretch>
            <a:fillRect/>
          </a:stretch>
        </p:blipFill>
        <p:spPr bwMode="auto">
          <a:xfrm>
            <a:off x="0" y="0"/>
            <a:ext cx="9144000" cy="6858000"/>
          </a:xfrm>
          <a:prstGeom prst="rect">
            <a:avLst/>
          </a:prstGeom>
          <a:noFill/>
        </p:spPr>
      </p:pic>
      <p:sp>
        <p:nvSpPr>
          <p:cNvPr id="51204" name="Text Box 4"/>
          <p:cNvSpPr txBox="1">
            <a:spLocks noChangeArrowheads="1"/>
          </p:cNvSpPr>
          <p:nvPr userDrawn="1"/>
        </p:nvSpPr>
        <p:spPr bwMode="auto">
          <a:xfrm>
            <a:off x="468313" y="6302375"/>
            <a:ext cx="2808287" cy="215900"/>
          </a:xfrm>
          <a:prstGeom prst="rect">
            <a:avLst/>
          </a:prstGeom>
          <a:noFill/>
          <a:ln w="9525">
            <a:noFill/>
            <a:miter lim="800000"/>
            <a:headEnd/>
            <a:tailEnd/>
          </a:ln>
          <a:effectLst/>
        </p:spPr>
        <p:txBody>
          <a:bodyPr wrap="none" lIns="0" tIns="0" rIns="0" bIns="0"/>
          <a:lstStyle/>
          <a:p>
            <a:r>
              <a:rPr lang="en-US" sz="600">
                <a:solidFill>
                  <a:schemeClr val="bg2"/>
                </a:solidFill>
              </a:rPr>
              <a:t>Curtin University is a trademark of Curtin University of Technology</a:t>
            </a:r>
          </a:p>
          <a:p>
            <a:r>
              <a:rPr lang="en-US" sz="600">
                <a:solidFill>
                  <a:schemeClr val="bg2"/>
                </a:solidFill>
              </a:rPr>
              <a:t>CRICOS Provider Code 00301J</a:t>
            </a:r>
            <a:endParaRPr lang="en-AU" sz="600">
              <a:solidFill>
                <a:schemeClr val="bg2"/>
              </a:solidFill>
            </a:endParaRPr>
          </a:p>
        </p:txBody>
      </p:sp>
      <p:sp>
        <p:nvSpPr>
          <p:cNvPr id="14" name="Text Box 2"/>
          <p:cNvSpPr txBox="1">
            <a:spLocks noChangeArrowheads="1"/>
          </p:cNvSpPr>
          <p:nvPr userDrawn="1"/>
        </p:nvSpPr>
        <p:spPr bwMode="auto">
          <a:xfrm>
            <a:off x="0" y="4429132"/>
            <a:ext cx="6624638" cy="346075"/>
          </a:xfrm>
          <a:prstGeom prst="rect">
            <a:avLst/>
          </a:prstGeom>
          <a:solidFill>
            <a:srgbClr val="000000"/>
          </a:solidFill>
          <a:ln w="9525">
            <a:noFill/>
            <a:miter lim="800000"/>
            <a:headEnd/>
            <a:tailEnd/>
          </a:ln>
          <a:effectLst/>
        </p:spPr>
        <p:txBody>
          <a:bodyPr wrap="none" lIns="0" tIns="0" rIns="180000" bIns="0" anchor="ctr"/>
          <a:lstStyle/>
          <a:p>
            <a:pPr algn="r">
              <a:spcBef>
                <a:spcPct val="50000"/>
              </a:spcBef>
            </a:pPr>
            <a:endParaRPr lang="en-AU" sz="1600" dirty="0">
              <a:solidFill>
                <a:schemeClr val="accent1"/>
              </a:solidFill>
            </a:endParaRPr>
          </a:p>
        </p:txBody>
      </p:sp>
      <p:sp>
        <p:nvSpPr>
          <p:cNvPr id="15" name="Rectangle 3"/>
          <p:cNvSpPr>
            <a:spLocks noGrp="1" noChangeArrowheads="1"/>
          </p:cNvSpPr>
          <p:nvPr>
            <p:ph type="subTitle" idx="1"/>
          </p:nvPr>
        </p:nvSpPr>
        <p:spPr>
          <a:xfrm>
            <a:off x="0" y="4429132"/>
            <a:ext cx="5211763" cy="346075"/>
          </a:xfrm>
        </p:spPr>
        <p:txBody>
          <a:bodyPr wrap="none" lIns="432000" rIns="108000" anchor="ctr"/>
          <a:lstStyle>
            <a:lvl1pPr marL="0" indent="0">
              <a:lnSpc>
                <a:spcPct val="100000"/>
              </a:lnSpc>
              <a:spcBef>
                <a:spcPct val="50000"/>
              </a:spcBef>
              <a:buFont typeface="Wingdings" pitchFamily="2" charset="2"/>
              <a:buNone/>
              <a:defRPr sz="1600" b="1">
                <a:solidFill>
                  <a:schemeClr val="bg1"/>
                </a:solidFill>
              </a:defRPr>
            </a:lvl1pPr>
          </a:lstStyle>
          <a:p>
            <a:r>
              <a:rPr lang="en-AU"/>
              <a:t>Click to edit Master subtitle style</a:t>
            </a:r>
          </a:p>
        </p:txBody>
      </p:sp>
      <p:sp>
        <p:nvSpPr>
          <p:cNvPr id="16" name="Rectangle 5"/>
          <p:cNvSpPr>
            <a:spLocks noGrp="1" noChangeArrowheads="1"/>
          </p:cNvSpPr>
          <p:nvPr>
            <p:ph type="ctrTitle"/>
          </p:nvPr>
        </p:nvSpPr>
        <p:spPr>
          <a:xfrm>
            <a:off x="0" y="2857496"/>
            <a:ext cx="5760000" cy="786163"/>
          </a:xfrm>
          <a:solidFill>
            <a:schemeClr val="accent1">
              <a:alpha val="80000"/>
            </a:schemeClr>
          </a:solidFill>
        </p:spPr>
        <p:txBody>
          <a:bodyPr wrap="none" lIns="432000" tIns="108000" rIns="252000" anchor="b">
            <a:spAutoFit/>
          </a:bodyPr>
          <a:lstStyle>
            <a:lvl1pPr>
              <a:lnSpc>
                <a:spcPct val="100000"/>
              </a:lnSpc>
              <a:defRPr sz="4400">
                <a:solidFill>
                  <a:schemeClr val="bg1"/>
                </a:solidFill>
              </a:defRPr>
            </a:lvl1pPr>
          </a:lstStyle>
          <a:p>
            <a:endParaRPr lang="en-AU" dirty="0"/>
          </a:p>
        </p:txBody>
      </p:sp>
      <p:sp>
        <p:nvSpPr>
          <p:cNvPr id="17" name="Rectangle 6"/>
          <p:cNvSpPr>
            <a:spLocks noChangeArrowheads="1"/>
          </p:cNvSpPr>
          <p:nvPr userDrawn="1"/>
        </p:nvSpPr>
        <p:spPr bwMode="auto">
          <a:xfrm>
            <a:off x="0" y="3643314"/>
            <a:ext cx="6334854" cy="786163"/>
          </a:xfrm>
          <a:prstGeom prst="rect">
            <a:avLst/>
          </a:prstGeom>
          <a:solidFill>
            <a:schemeClr val="accent1">
              <a:alpha val="80000"/>
            </a:schemeClr>
          </a:solidFill>
          <a:ln w="9525">
            <a:noFill/>
            <a:miter lim="800000"/>
            <a:headEnd/>
            <a:tailEnd/>
          </a:ln>
          <a:effectLst/>
        </p:spPr>
        <p:txBody>
          <a:bodyPr wrap="none" lIns="432000" tIns="108000" rIns="252000" bIns="0" anchor="b">
            <a:spAutoFit/>
          </a:bodyPr>
          <a:lstStyle/>
          <a:p>
            <a:pPr>
              <a:lnSpc>
                <a:spcPct val="100000"/>
              </a:lnSpc>
            </a:pPr>
            <a:r>
              <a:rPr lang="en-AU" sz="4400" dirty="0" smtClean="0">
                <a:solidFill>
                  <a:schemeClr val="bg1"/>
                </a:solidFill>
              </a:rPr>
              <a:t>CHANGE IN MASTER</a:t>
            </a:r>
            <a:endParaRPr lang="en-AU" sz="4400" dirty="0">
              <a:solidFill>
                <a:schemeClr val="bg1"/>
              </a:solidFill>
            </a:endParaRPr>
          </a:p>
        </p:txBody>
      </p:sp>
      <p:sp>
        <p:nvSpPr>
          <p:cNvPr id="8" name="Date Placeholder 5"/>
          <p:cNvSpPr>
            <a:spLocks noGrp="1"/>
          </p:cNvSpPr>
          <p:nvPr>
            <p:ph type="dt" sz="half" idx="10"/>
          </p:nvPr>
        </p:nvSpPr>
        <p:spPr>
          <a:xfrm>
            <a:off x="5214942" y="4429132"/>
            <a:ext cx="1428760" cy="345600"/>
          </a:xfrm>
        </p:spPr>
        <p:txBody>
          <a:bodyPr rIns="180000" anchor="ctr" anchorCtr="0"/>
          <a:lstStyle>
            <a:lvl1pPr algn="r">
              <a:defRPr sz="1600">
                <a:solidFill>
                  <a:schemeClr val="accent1"/>
                </a:solidFill>
              </a:defRPr>
            </a:lvl1pPr>
          </a:lstStyle>
          <a:p>
            <a:r>
              <a:rPr lang="en-US" dirty="0" smtClean="0"/>
              <a:t> </a:t>
            </a:r>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r>
              <a:rPr lang="en-US" dirty="0" smtClean="0"/>
              <a:t> </a:t>
            </a:r>
            <a:endParaRPr lang="en-AU" dirty="0"/>
          </a:p>
        </p:txBody>
      </p:sp>
      <p:sp>
        <p:nvSpPr>
          <p:cNvPr id="5" name="Footer Placeholder 4"/>
          <p:cNvSpPr>
            <a:spLocks noGrp="1"/>
          </p:cNvSpPr>
          <p:nvPr>
            <p:ph type="ftr" sz="quarter" idx="11"/>
          </p:nvPr>
        </p:nvSpPr>
        <p:spPr/>
        <p:txBody>
          <a:bodyPr/>
          <a:lstStyle>
            <a:lvl1pPr>
              <a:defRPr/>
            </a:lvl1pPr>
          </a:lstStyle>
          <a:p>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dirty="0" smtClean="0"/>
              <a:t>Click to edit Master title style</a:t>
            </a:r>
            <a:endParaRPr lang="en-AU"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dirty="0" smtClean="0"/>
              <a:t> </a:t>
            </a:r>
            <a:endParaRPr lang="en-AU" dirty="0"/>
          </a:p>
        </p:txBody>
      </p:sp>
      <p:sp>
        <p:nvSpPr>
          <p:cNvPr id="5" name="Footer Placeholder 4"/>
          <p:cNvSpPr>
            <a:spLocks noGrp="1"/>
          </p:cNvSpPr>
          <p:nvPr>
            <p:ph type="ftr" sz="quarter" idx="11"/>
          </p:nvPr>
        </p:nvSpPr>
        <p:spPr/>
        <p:txBody>
          <a:bodyPr/>
          <a:lstStyle>
            <a:lvl1pPr>
              <a:defRPr/>
            </a:lvl1pPr>
          </a:lstStyle>
          <a:p>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349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349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lvl1pPr>
              <a:defRPr/>
            </a:lvl1pPr>
          </a:lstStyle>
          <a:p>
            <a:r>
              <a:rPr lang="en-US" dirty="0" smtClean="0"/>
              <a:t> </a:t>
            </a:r>
            <a:endParaRPr lang="en-AU" dirty="0"/>
          </a:p>
        </p:txBody>
      </p:sp>
      <p:sp>
        <p:nvSpPr>
          <p:cNvPr id="6" name="Footer Placeholder 5"/>
          <p:cNvSpPr>
            <a:spLocks noGrp="1"/>
          </p:cNvSpPr>
          <p:nvPr>
            <p:ph type="ftr" sz="quarter" idx="11"/>
          </p:nvPr>
        </p:nvSpPr>
        <p:spPr/>
        <p:txBody>
          <a:bodyPr/>
          <a:lstStyle>
            <a:lvl1pPr>
              <a:defRPr/>
            </a:lvl1pPr>
          </a:lstStyle>
          <a:p>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75445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75445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lvl1pPr>
              <a:defRPr/>
            </a:lvl1pPr>
          </a:lstStyle>
          <a:p>
            <a:r>
              <a:rPr lang="en-US" dirty="0" smtClean="0"/>
              <a:t> </a:t>
            </a:r>
            <a:endParaRPr lang="en-AU" dirty="0"/>
          </a:p>
        </p:txBody>
      </p:sp>
      <p:sp>
        <p:nvSpPr>
          <p:cNvPr id="8" name="Footer Placeholder 7"/>
          <p:cNvSpPr>
            <a:spLocks noGrp="1"/>
          </p:cNvSpPr>
          <p:nvPr>
            <p:ph type="ftr" sz="quarter" idx="11"/>
          </p:nvPr>
        </p:nvSpPr>
        <p:spPr/>
        <p:txBody>
          <a:bodyPr/>
          <a:lstStyle>
            <a:lvl1pPr>
              <a:defRPr/>
            </a:lvl1pPr>
          </a:lstStyle>
          <a:p>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lvl1pPr>
              <a:defRPr/>
            </a:lvl1pPr>
          </a:lstStyle>
          <a:p>
            <a:r>
              <a:rPr lang="en-US" dirty="0" smtClean="0"/>
              <a:t> </a:t>
            </a:r>
            <a:endParaRPr lang="en-AU" dirty="0"/>
          </a:p>
        </p:txBody>
      </p:sp>
      <p:sp>
        <p:nvSpPr>
          <p:cNvPr id="4" name="Footer Placeholder 3"/>
          <p:cNvSpPr>
            <a:spLocks noGrp="1"/>
          </p:cNvSpPr>
          <p:nvPr>
            <p:ph type="ftr" sz="quarter" idx="11"/>
          </p:nvPr>
        </p:nvSpPr>
        <p:spPr/>
        <p:txBody>
          <a:bodyPr/>
          <a:lstStyle>
            <a:lvl1pPr>
              <a:defRPr/>
            </a:lvl1pPr>
          </a:lstStyle>
          <a:p>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gi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8313" y="560388"/>
            <a:ext cx="8207375" cy="99695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smtClean="0"/>
              <a:t>Click to edit Master title style</a:t>
            </a:r>
            <a:endParaRPr lang="en-AU" smtClean="0"/>
          </a:p>
        </p:txBody>
      </p:sp>
      <p:sp>
        <p:nvSpPr>
          <p:cNvPr id="1027" name="Rectangle 3"/>
          <p:cNvSpPr>
            <a:spLocks noGrp="1" noChangeArrowheads="1"/>
          </p:cNvSpPr>
          <p:nvPr>
            <p:ph type="body" idx="1"/>
          </p:nvPr>
        </p:nvSpPr>
        <p:spPr bwMode="auto">
          <a:xfrm>
            <a:off x="457200" y="1600200"/>
            <a:ext cx="8229600" cy="434975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smtClean="0"/>
          </a:p>
        </p:txBody>
      </p:sp>
      <p:sp>
        <p:nvSpPr>
          <p:cNvPr id="1028" name="Rectangle 4"/>
          <p:cNvSpPr>
            <a:spLocks noGrp="1" noChangeArrowheads="1"/>
          </p:cNvSpPr>
          <p:nvPr>
            <p:ph type="dt" sz="half" idx="2"/>
          </p:nvPr>
        </p:nvSpPr>
        <p:spPr bwMode="auto">
          <a:xfrm>
            <a:off x="4022725" y="6078538"/>
            <a:ext cx="2133600" cy="215900"/>
          </a:xfrm>
          <a:prstGeom prst="rect">
            <a:avLst/>
          </a:prstGeom>
          <a:noFill/>
          <a:ln w="9525">
            <a:noFill/>
            <a:miter lim="800000"/>
            <a:headEnd/>
            <a:tailEnd/>
          </a:ln>
          <a:effectLst/>
        </p:spPr>
        <p:txBody>
          <a:bodyPr vert="horz" wrap="none" lIns="0" tIns="0" rIns="0" bIns="0" numCol="1" anchor="t" anchorCtr="0" compatLnSpc="1">
            <a:prstTxWarp prst="textNoShape">
              <a:avLst/>
            </a:prstTxWarp>
          </a:bodyPr>
          <a:lstStyle>
            <a:lvl1pPr>
              <a:defRPr sz="1200">
                <a:solidFill>
                  <a:schemeClr val="accent1"/>
                </a:solidFill>
              </a:defRPr>
            </a:lvl1pPr>
          </a:lstStyle>
          <a:p>
            <a:r>
              <a:rPr lang="en-US" dirty="0" smtClean="0"/>
              <a:t> </a:t>
            </a:r>
            <a:endParaRPr lang="en-AU" dirty="0"/>
          </a:p>
        </p:txBody>
      </p:sp>
      <p:sp>
        <p:nvSpPr>
          <p:cNvPr id="1029" name="Rectangle 5"/>
          <p:cNvSpPr>
            <a:spLocks noGrp="1" noChangeArrowheads="1"/>
          </p:cNvSpPr>
          <p:nvPr>
            <p:ph type="ftr" sz="quarter" idx="3"/>
          </p:nvPr>
        </p:nvSpPr>
        <p:spPr bwMode="auto">
          <a:xfrm>
            <a:off x="468313" y="6078538"/>
            <a:ext cx="3455987" cy="215900"/>
          </a:xfrm>
          <a:prstGeom prst="rect">
            <a:avLst/>
          </a:prstGeom>
          <a:noFill/>
          <a:ln w="9525">
            <a:noFill/>
            <a:miter lim="800000"/>
            <a:headEnd/>
            <a:tailEnd/>
          </a:ln>
          <a:effectLst/>
        </p:spPr>
        <p:txBody>
          <a:bodyPr vert="horz" wrap="none" lIns="0" tIns="0" rIns="0" bIns="0" numCol="1" anchor="t" anchorCtr="0" compatLnSpc="1">
            <a:prstTxWarp prst="textNoShape">
              <a:avLst/>
            </a:prstTxWarp>
          </a:bodyPr>
          <a:lstStyle>
            <a:lvl1pPr>
              <a:defRPr sz="1200">
                <a:solidFill>
                  <a:schemeClr val="tx2"/>
                </a:solidFill>
              </a:defRPr>
            </a:lvl1pPr>
          </a:lstStyle>
          <a:p>
            <a:endParaRPr lang="en-AU"/>
          </a:p>
        </p:txBody>
      </p:sp>
      <p:sp>
        <p:nvSpPr>
          <p:cNvPr id="1031" name="Text Box 7"/>
          <p:cNvSpPr txBox="1">
            <a:spLocks noChangeArrowheads="1"/>
          </p:cNvSpPr>
          <p:nvPr/>
        </p:nvSpPr>
        <p:spPr bwMode="auto">
          <a:xfrm>
            <a:off x="468313" y="6302375"/>
            <a:ext cx="2808287" cy="215900"/>
          </a:xfrm>
          <a:prstGeom prst="rect">
            <a:avLst/>
          </a:prstGeom>
          <a:noFill/>
          <a:ln w="9525">
            <a:noFill/>
            <a:miter lim="800000"/>
            <a:headEnd/>
            <a:tailEnd/>
          </a:ln>
          <a:effectLst/>
        </p:spPr>
        <p:txBody>
          <a:bodyPr wrap="none" lIns="0" tIns="0" rIns="0" bIns="0"/>
          <a:lstStyle/>
          <a:p>
            <a:r>
              <a:rPr lang="en-US" sz="600">
                <a:solidFill>
                  <a:schemeClr val="bg2"/>
                </a:solidFill>
              </a:rPr>
              <a:t>Curtin University is a trademark of Curtin University of Technology</a:t>
            </a:r>
          </a:p>
          <a:p>
            <a:r>
              <a:rPr lang="en-US" sz="600">
                <a:solidFill>
                  <a:schemeClr val="bg2"/>
                </a:solidFill>
              </a:rPr>
              <a:t>CRICOS Provider Code 00301J</a:t>
            </a:r>
            <a:endParaRPr lang="en-AU" sz="600">
              <a:solidFill>
                <a:schemeClr val="bg2"/>
              </a:solidFill>
            </a:endParaRPr>
          </a:p>
        </p:txBody>
      </p:sp>
      <p:pic>
        <p:nvPicPr>
          <p:cNvPr id="7" name="Picture 6" descr="curtinPowerPointBGContent-Alpha.gif"/>
          <p:cNvPicPr>
            <a:picLocks noChangeAspect="1"/>
          </p:cNvPicPr>
          <p:nvPr userDrawn="1"/>
        </p:nvPicPr>
        <p:blipFill>
          <a:blip r:embed="rId16"/>
          <a:stretch>
            <a:fillRect/>
          </a:stretch>
        </p:blipFill>
        <p:spPr>
          <a:xfrm>
            <a:off x="0" y="0"/>
            <a:ext cx="9144000" cy="6858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4" r:id="rId2"/>
    <p:sldLayoutId id="2147483652"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 id="2147483664" r:id="rId12"/>
    <p:sldLayoutId id="2147483665" r:id="rId13"/>
    <p:sldLayoutId id="2147483666" r:id="rId14"/>
  </p:sldLayoutIdLst>
  <p:hf sldNum="0" hdr="0" ftr="0"/>
  <p:txStyles>
    <p:titleStyle>
      <a:lvl1pPr algn="l" rtl="0" eaLnBrk="1" fontAlgn="base" hangingPunct="1">
        <a:spcBef>
          <a:spcPct val="0"/>
        </a:spcBef>
        <a:spcAft>
          <a:spcPct val="0"/>
        </a:spcAft>
        <a:defRPr sz="3200">
          <a:solidFill>
            <a:srgbClr val="5F5F5F"/>
          </a:solidFill>
          <a:latin typeface="+mj-lt"/>
          <a:ea typeface="+mj-ea"/>
          <a:cs typeface="+mj-cs"/>
        </a:defRPr>
      </a:lvl1pPr>
      <a:lvl2pPr algn="l" rtl="0" eaLnBrk="1" fontAlgn="base" hangingPunct="1">
        <a:spcBef>
          <a:spcPct val="0"/>
        </a:spcBef>
        <a:spcAft>
          <a:spcPct val="0"/>
        </a:spcAft>
        <a:defRPr sz="3200">
          <a:solidFill>
            <a:srgbClr val="5F5F5F"/>
          </a:solidFill>
          <a:latin typeface="Arial" charset="0"/>
        </a:defRPr>
      </a:lvl2pPr>
      <a:lvl3pPr algn="l" rtl="0" eaLnBrk="1" fontAlgn="base" hangingPunct="1">
        <a:spcBef>
          <a:spcPct val="0"/>
        </a:spcBef>
        <a:spcAft>
          <a:spcPct val="0"/>
        </a:spcAft>
        <a:defRPr sz="3200">
          <a:solidFill>
            <a:srgbClr val="5F5F5F"/>
          </a:solidFill>
          <a:latin typeface="Arial" charset="0"/>
        </a:defRPr>
      </a:lvl3pPr>
      <a:lvl4pPr algn="l" rtl="0" eaLnBrk="1" fontAlgn="base" hangingPunct="1">
        <a:spcBef>
          <a:spcPct val="0"/>
        </a:spcBef>
        <a:spcAft>
          <a:spcPct val="0"/>
        </a:spcAft>
        <a:defRPr sz="3200">
          <a:solidFill>
            <a:srgbClr val="5F5F5F"/>
          </a:solidFill>
          <a:latin typeface="Arial" charset="0"/>
        </a:defRPr>
      </a:lvl4pPr>
      <a:lvl5pPr algn="l" rtl="0" eaLnBrk="1" fontAlgn="base" hangingPunct="1">
        <a:spcBef>
          <a:spcPct val="0"/>
        </a:spcBef>
        <a:spcAft>
          <a:spcPct val="0"/>
        </a:spcAft>
        <a:defRPr sz="3200">
          <a:solidFill>
            <a:srgbClr val="5F5F5F"/>
          </a:solidFill>
          <a:latin typeface="Arial" charset="0"/>
        </a:defRPr>
      </a:lvl5pPr>
      <a:lvl6pPr marL="457200" algn="l" rtl="0" eaLnBrk="1" fontAlgn="base" hangingPunct="1">
        <a:spcBef>
          <a:spcPct val="0"/>
        </a:spcBef>
        <a:spcAft>
          <a:spcPct val="0"/>
        </a:spcAft>
        <a:defRPr sz="3200">
          <a:solidFill>
            <a:srgbClr val="5F5F5F"/>
          </a:solidFill>
          <a:latin typeface="Arial" charset="0"/>
        </a:defRPr>
      </a:lvl6pPr>
      <a:lvl7pPr marL="914400" algn="l" rtl="0" eaLnBrk="1" fontAlgn="base" hangingPunct="1">
        <a:spcBef>
          <a:spcPct val="0"/>
        </a:spcBef>
        <a:spcAft>
          <a:spcPct val="0"/>
        </a:spcAft>
        <a:defRPr sz="3200">
          <a:solidFill>
            <a:srgbClr val="5F5F5F"/>
          </a:solidFill>
          <a:latin typeface="Arial" charset="0"/>
        </a:defRPr>
      </a:lvl7pPr>
      <a:lvl8pPr marL="1371600" algn="l" rtl="0" eaLnBrk="1" fontAlgn="base" hangingPunct="1">
        <a:spcBef>
          <a:spcPct val="0"/>
        </a:spcBef>
        <a:spcAft>
          <a:spcPct val="0"/>
        </a:spcAft>
        <a:defRPr sz="3200">
          <a:solidFill>
            <a:srgbClr val="5F5F5F"/>
          </a:solidFill>
          <a:latin typeface="Arial" charset="0"/>
        </a:defRPr>
      </a:lvl8pPr>
      <a:lvl9pPr marL="1828800" algn="l" rtl="0" eaLnBrk="1" fontAlgn="base" hangingPunct="1">
        <a:spcBef>
          <a:spcPct val="0"/>
        </a:spcBef>
        <a:spcAft>
          <a:spcPct val="0"/>
        </a:spcAft>
        <a:defRPr sz="3200">
          <a:solidFill>
            <a:srgbClr val="5F5F5F"/>
          </a:solidFill>
          <a:latin typeface="Arial" charset="0"/>
        </a:defRPr>
      </a:lvl9pPr>
    </p:titleStyle>
    <p:bodyStyle>
      <a:lvl1pPr marL="266700" indent="-266700" algn="l" rtl="0" eaLnBrk="1" fontAlgn="base" hangingPunct="1">
        <a:lnSpc>
          <a:spcPct val="110000"/>
        </a:lnSpc>
        <a:spcBef>
          <a:spcPct val="30000"/>
        </a:spcBef>
        <a:spcAft>
          <a:spcPct val="0"/>
        </a:spcAft>
        <a:buClr>
          <a:schemeClr val="accent1"/>
        </a:buClr>
        <a:buFont typeface="Wingdings" pitchFamily="2" charset="2"/>
        <a:buChar char="§"/>
        <a:defRPr sz="2400">
          <a:solidFill>
            <a:schemeClr val="tx1"/>
          </a:solidFill>
          <a:latin typeface="+mn-lt"/>
          <a:ea typeface="+mn-ea"/>
          <a:cs typeface="+mn-cs"/>
        </a:defRPr>
      </a:lvl1pPr>
      <a:lvl2pPr marL="538163" algn="l" rtl="0" eaLnBrk="1" fontAlgn="base" hangingPunct="1">
        <a:lnSpc>
          <a:spcPct val="110000"/>
        </a:lnSpc>
        <a:spcBef>
          <a:spcPct val="20000"/>
        </a:spcBef>
        <a:spcAft>
          <a:spcPct val="0"/>
        </a:spcAft>
        <a:defRPr>
          <a:solidFill>
            <a:schemeClr val="tx1"/>
          </a:solidFill>
          <a:latin typeface="+mn-lt"/>
        </a:defRPr>
      </a:lvl2pPr>
      <a:lvl3pPr marL="985838" algn="l" rtl="0" eaLnBrk="1" fontAlgn="base" hangingPunct="1">
        <a:lnSpc>
          <a:spcPct val="110000"/>
        </a:lnSpc>
        <a:spcBef>
          <a:spcPct val="20000"/>
        </a:spcBef>
        <a:spcAft>
          <a:spcPct val="0"/>
        </a:spcAft>
        <a:defRPr>
          <a:solidFill>
            <a:schemeClr val="tx1"/>
          </a:solidFill>
          <a:latin typeface="+mn-lt"/>
        </a:defRPr>
      </a:lvl3pPr>
      <a:lvl4pPr marL="1435100" indent="-1588" algn="l" rtl="0" eaLnBrk="1" fontAlgn="base" hangingPunct="1">
        <a:lnSpc>
          <a:spcPct val="110000"/>
        </a:lnSpc>
        <a:spcBef>
          <a:spcPct val="20000"/>
        </a:spcBef>
        <a:spcAft>
          <a:spcPct val="0"/>
        </a:spcAft>
        <a:defRPr>
          <a:solidFill>
            <a:schemeClr val="tx1"/>
          </a:solidFill>
          <a:latin typeface="+mn-lt"/>
        </a:defRPr>
      </a:lvl4pPr>
      <a:lvl5pPr marL="1790700" algn="l" rtl="0" eaLnBrk="1" fontAlgn="base" hangingPunct="1">
        <a:lnSpc>
          <a:spcPct val="110000"/>
        </a:lnSpc>
        <a:spcBef>
          <a:spcPct val="20000"/>
        </a:spcBef>
        <a:spcAft>
          <a:spcPct val="0"/>
        </a:spcAft>
        <a:defRPr>
          <a:solidFill>
            <a:schemeClr val="tx1"/>
          </a:solidFill>
          <a:latin typeface="+mn-lt"/>
        </a:defRPr>
      </a:lvl5pPr>
      <a:lvl6pPr marL="2247900" algn="l" rtl="0" eaLnBrk="1" fontAlgn="base" hangingPunct="1">
        <a:lnSpc>
          <a:spcPct val="110000"/>
        </a:lnSpc>
        <a:spcBef>
          <a:spcPct val="20000"/>
        </a:spcBef>
        <a:spcAft>
          <a:spcPct val="0"/>
        </a:spcAft>
        <a:defRPr>
          <a:solidFill>
            <a:schemeClr val="tx1"/>
          </a:solidFill>
          <a:latin typeface="+mn-lt"/>
        </a:defRPr>
      </a:lvl6pPr>
      <a:lvl7pPr marL="2705100" algn="l" rtl="0" eaLnBrk="1" fontAlgn="base" hangingPunct="1">
        <a:lnSpc>
          <a:spcPct val="110000"/>
        </a:lnSpc>
        <a:spcBef>
          <a:spcPct val="20000"/>
        </a:spcBef>
        <a:spcAft>
          <a:spcPct val="0"/>
        </a:spcAft>
        <a:defRPr>
          <a:solidFill>
            <a:schemeClr val="tx1"/>
          </a:solidFill>
          <a:latin typeface="+mn-lt"/>
        </a:defRPr>
      </a:lvl7pPr>
      <a:lvl8pPr marL="3162300" algn="l" rtl="0" eaLnBrk="1" fontAlgn="base" hangingPunct="1">
        <a:lnSpc>
          <a:spcPct val="110000"/>
        </a:lnSpc>
        <a:spcBef>
          <a:spcPct val="20000"/>
        </a:spcBef>
        <a:spcAft>
          <a:spcPct val="0"/>
        </a:spcAft>
        <a:defRPr>
          <a:solidFill>
            <a:schemeClr val="tx1"/>
          </a:solidFill>
          <a:latin typeface="+mn-lt"/>
        </a:defRPr>
      </a:lvl8pPr>
      <a:lvl9pPr marL="3619500" algn="l" rtl="0" eaLnBrk="1" fontAlgn="base" hangingPunct="1">
        <a:lnSpc>
          <a:spcPct val="110000"/>
        </a:lnSpc>
        <a:spcBef>
          <a:spcPct val="20000"/>
        </a:spcBef>
        <a:spcAft>
          <a:spcPct val="0"/>
        </a:spcAft>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hyperlink" Target="http://research.curtin.edu.au/postgraduate/current-students/thesis-submission/"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hyperlink" Target="http://17986-presscdn-0-31.pagely.netdna-cdn.com/wp-content/uploads/sites/5/2016/08/TE-AdviceExaminers-Doctoral-2016.pdf" TargetMode="Externa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hyperlink" Target="http://17986-presscdn-0-31.pagely.netdna-cdn.com/wp-content/uploads/sites/5/2016/08/TE-AdviceExaminers-Masters-2016.pdf" TargetMode="Externa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hyperlink" Target="http://17986-presscdn-0-31.pagely.netdna-cdn.com/wp-content/uploads/sites/5/2016/08/TE-ExamRptExample-14-09-16.pdf" TargetMode="Externa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google.com.au/url?sa=i&amp;rct=j&amp;q=&amp;esrc=s&amp;source=images&amp;cd=&amp;cad=rja&amp;uact=8&amp;ved=0ahUKEwi6tfODlZ_PAhVIFpQKHd_fCzcQjRwIBQ&amp;url=http://bananasinpyjamas.wikia.com/wiki/B1_and_B2&amp;psig=AFQjCNHE71vQSBtRt8rIxLsoIAvHN9gpgw&amp;ust=1474502778534998" TargetMode="Externa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3" Type="http://schemas.openxmlformats.org/officeDocument/2006/relationships/hyperlink" Target="http://research.curtin.edu.au/postgraduate/current-students/thesis-submission/" TargetMode="External"/><Relationship Id="rId2" Type="http://schemas.openxmlformats.org/officeDocument/2006/relationships/hyperlink" Target="http://research.curtin.edu.au/postgraduate/current-students/thesis-preparation/" TargetMode="External"/><Relationship Id="rId1" Type="http://schemas.openxmlformats.org/officeDocument/2006/relationships/slideLayout" Target="../slideLayouts/slideLayout5.xml"/><Relationship Id="rId4" Type="http://schemas.openxmlformats.org/officeDocument/2006/relationships/hyperlink" Target="mailto:thesis@curtin.edu.au"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hyperlink" Target="http://research.curtin.edu.au/postgraduate/current-students/thesis-preparation/" TargetMode="Externa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hyperlink" Target="http://research.curtin.edu.au/postgraduate/current-students/policies-procedures/" TargetMode="External"/><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 y="4000504"/>
            <a:ext cx="4355970" cy="346075"/>
          </a:xfrm>
        </p:spPr>
        <p:txBody>
          <a:bodyPr/>
          <a:lstStyle/>
          <a:p>
            <a:r>
              <a:rPr lang="en-AU" dirty="0" smtClean="0"/>
              <a:t>Professor Garry Allison</a:t>
            </a:r>
            <a:endParaRPr lang="en-AU" dirty="0"/>
          </a:p>
        </p:txBody>
      </p:sp>
      <p:sp>
        <p:nvSpPr>
          <p:cNvPr id="33" name="Title 32"/>
          <p:cNvSpPr>
            <a:spLocks noGrp="1"/>
          </p:cNvSpPr>
          <p:nvPr>
            <p:ph type="ctrTitle"/>
          </p:nvPr>
        </p:nvSpPr>
        <p:spPr>
          <a:xfrm>
            <a:off x="0" y="3214686"/>
            <a:ext cx="9037516" cy="786163"/>
          </a:xfrm>
        </p:spPr>
        <p:txBody>
          <a:bodyPr/>
          <a:lstStyle/>
          <a:p>
            <a:r>
              <a:rPr lang="en-AU" dirty="0"/>
              <a:t>Thesis Preparation </a:t>
            </a:r>
            <a:r>
              <a:rPr lang="en-AU" dirty="0" smtClean="0"/>
              <a:t>&amp; Submission</a:t>
            </a:r>
            <a:endParaRPr lang="en-AU" dirty="0"/>
          </a:p>
        </p:txBody>
      </p:sp>
      <p:sp>
        <p:nvSpPr>
          <p:cNvPr id="2" name="Date Placeholder 1"/>
          <p:cNvSpPr>
            <a:spLocks noGrp="1"/>
          </p:cNvSpPr>
          <p:nvPr>
            <p:ph type="dt" sz="half" idx="10"/>
          </p:nvPr>
        </p:nvSpPr>
        <p:spPr>
          <a:xfrm>
            <a:off x="4427980" y="4000504"/>
            <a:ext cx="2215722" cy="345600"/>
          </a:xfrm>
        </p:spPr>
        <p:txBody>
          <a:bodyPr/>
          <a:lstStyle/>
          <a:p>
            <a:r>
              <a:rPr lang="en-US" smtClean="0"/>
              <a:t>1 June 2017</a:t>
            </a:r>
            <a:endParaRPr lang="en-A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 </a:t>
            </a:r>
            <a:endParaRPr lang="en-AU" dirty="0"/>
          </a:p>
        </p:txBody>
      </p:sp>
      <p:sp>
        <p:nvSpPr>
          <p:cNvPr id="6" name="Title 10"/>
          <p:cNvSpPr>
            <a:spLocks noGrp="1"/>
          </p:cNvSpPr>
          <p:nvPr>
            <p:ph type="title"/>
          </p:nvPr>
        </p:nvSpPr>
        <p:spPr>
          <a:xfrm>
            <a:off x="468313" y="260648"/>
            <a:ext cx="8207375" cy="996950"/>
          </a:xfrm>
        </p:spPr>
        <p:txBody>
          <a:bodyPr/>
          <a:lstStyle/>
          <a:p>
            <a:r>
              <a:rPr lang="en-AU" dirty="0" smtClean="0"/>
              <a:t>Documenting Authorship –</a:t>
            </a:r>
            <a:br>
              <a:rPr lang="en-AU" dirty="0" smtClean="0"/>
            </a:br>
            <a:r>
              <a:rPr lang="en-AU" i="1" dirty="0" smtClean="0"/>
              <a:t>Guidelines for Thesis by Publication</a:t>
            </a:r>
          </a:p>
        </p:txBody>
      </p:sp>
      <p:sp>
        <p:nvSpPr>
          <p:cNvPr id="7" name="Content Placeholder 11"/>
          <p:cNvSpPr>
            <a:spLocks noGrp="1"/>
          </p:cNvSpPr>
          <p:nvPr>
            <p:ph idx="1"/>
          </p:nvPr>
        </p:nvSpPr>
        <p:spPr>
          <a:xfrm>
            <a:off x="467430" y="1268700"/>
            <a:ext cx="8229600" cy="4968552"/>
          </a:xfrm>
        </p:spPr>
        <p:txBody>
          <a:bodyPr/>
          <a:lstStyle/>
          <a:p>
            <a:r>
              <a:rPr lang="en-AU" dirty="0" smtClean="0"/>
              <a:t>The written statements of the co-authors may take the following form and copies of these statements should be included as appendices at the end of the thesis:</a:t>
            </a:r>
          </a:p>
          <a:p>
            <a:pPr marL="0" indent="0">
              <a:buNone/>
            </a:pPr>
            <a:r>
              <a:rPr lang="en-GB" sz="1800" dirty="0" smtClean="0"/>
              <a:t>To Whom It May Concern</a:t>
            </a:r>
          </a:p>
          <a:p>
            <a:pPr marL="0" indent="0">
              <a:buNone/>
            </a:pPr>
            <a:r>
              <a:rPr lang="en-GB" sz="1800" dirty="0" smtClean="0"/>
              <a:t>I, [</a:t>
            </a:r>
            <a:r>
              <a:rPr lang="en-GB" sz="1800" i="1" dirty="0" smtClean="0"/>
              <a:t>Full Name of Candidate</a:t>
            </a:r>
            <a:r>
              <a:rPr lang="en-GB" sz="1800" dirty="0" smtClean="0"/>
              <a:t>], contributed </a:t>
            </a:r>
            <a:r>
              <a:rPr lang="en-GB" sz="1800" i="1" dirty="0" smtClean="0"/>
              <a:t>(insert details of the Candidate’s contributions to each component of the research reported in the publication</a:t>
            </a:r>
            <a:r>
              <a:rPr lang="en-GB" sz="1800" dirty="0" smtClean="0"/>
              <a:t>) to the paper/publication entitled (</a:t>
            </a:r>
            <a:r>
              <a:rPr lang="en-GB" sz="1800" i="1" dirty="0" smtClean="0"/>
              <a:t>insert reference details</a:t>
            </a:r>
            <a:r>
              <a:rPr lang="en-GB" sz="1800" dirty="0" smtClean="0"/>
              <a:t>).</a:t>
            </a:r>
          </a:p>
          <a:p>
            <a:pPr marL="0" indent="0">
              <a:buNone/>
            </a:pPr>
            <a:r>
              <a:rPr lang="en-GB" sz="1800" dirty="0" smtClean="0"/>
              <a:t>(</a:t>
            </a:r>
            <a:r>
              <a:rPr lang="en-GB" sz="1800" i="1" u="sng" dirty="0" smtClean="0"/>
              <a:t>Signature of Candidate</a:t>
            </a:r>
            <a:r>
              <a:rPr lang="en-GB" sz="1800" dirty="0" smtClean="0"/>
              <a:t>)</a:t>
            </a:r>
          </a:p>
          <a:p>
            <a:pPr marL="0" indent="0">
              <a:buNone/>
            </a:pPr>
            <a:r>
              <a:rPr lang="en-GB" sz="1800" dirty="0" smtClean="0"/>
              <a:t>I, as a Co-Author, endorse that this level of contribution by the candidate indicated above is appropriate.</a:t>
            </a:r>
          </a:p>
          <a:p>
            <a:pPr marL="0" indent="0">
              <a:buNone/>
            </a:pPr>
            <a:r>
              <a:rPr lang="en-GB" sz="1800" dirty="0" smtClean="0"/>
              <a:t>(</a:t>
            </a:r>
            <a:r>
              <a:rPr lang="en-GB" sz="1800" i="1" u="sng" dirty="0" smtClean="0"/>
              <a:t>Full Name of Co-Author 1</a:t>
            </a:r>
            <a:r>
              <a:rPr lang="en-GB" sz="1800" dirty="0" smtClean="0"/>
              <a:t>)	(</a:t>
            </a:r>
            <a:r>
              <a:rPr lang="en-GB" sz="1800" i="1" u="sng" dirty="0" smtClean="0"/>
              <a:t>Signature of Co-Author 1</a:t>
            </a:r>
            <a:r>
              <a:rPr lang="en-GB" sz="1800" dirty="0" smtClean="0"/>
              <a:t>)</a:t>
            </a:r>
          </a:p>
          <a:p>
            <a:pPr marL="0" indent="0">
              <a:buNone/>
            </a:pPr>
            <a:r>
              <a:rPr lang="en-GB" sz="1800" dirty="0" smtClean="0"/>
              <a:t>(</a:t>
            </a:r>
            <a:r>
              <a:rPr lang="en-GB" sz="1800" i="1" u="sng" dirty="0" smtClean="0"/>
              <a:t>Full Name of Co-Author 2</a:t>
            </a:r>
            <a:r>
              <a:rPr lang="en-GB" sz="1800" dirty="0" smtClean="0"/>
              <a:t>)	(</a:t>
            </a:r>
            <a:r>
              <a:rPr lang="en-GB" sz="1800" i="1" u="sng" dirty="0" smtClean="0"/>
              <a:t>Signature of Co-Author 2</a:t>
            </a:r>
            <a:r>
              <a:rPr lang="en-GB" sz="1800" dirty="0" smtClean="0"/>
              <a:t>)</a:t>
            </a:r>
          </a:p>
          <a:p>
            <a:pPr marL="0" indent="0">
              <a:buNone/>
            </a:pPr>
            <a:r>
              <a:rPr lang="en-GB" sz="1800" dirty="0" smtClean="0"/>
              <a:t>(</a:t>
            </a:r>
            <a:r>
              <a:rPr lang="en-GB" sz="1800" i="1" u="sng" dirty="0" smtClean="0"/>
              <a:t>Full Name of Co-Author 3</a:t>
            </a:r>
            <a:r>
              <a:rPr lang="en-GB" sz="1800" dirty="0" smtClean="0"/>
              <a:t>)	(</a:t>
            </a:r>
            <a:r>
              <a:rPr lang="en-GB" sz="1800" i="1" u="sng" dirty="0" smtClean="0"/>
              <a:t>Signature of Co-Author 3</a:t>
            </a:r>
            <a:r>
              <a:rPr lang="en-GB" sz="1800" dirty="0" smtClean="0"/>
              <a:t>)</a:t>
            </a:r>
            <a:endParaRPr lang="en-AU" sz="1800" dirty="0" smtClean="0"/>
          </a:p>
          <a:p>
            <a:endParaRPr lang="en-AU" dirty="0" smtClean="0"/>
          </a:p>
          <a:p>
            <a:endParaRPr lang="en-AU" dirty="0" smtClean="0"/>
          </a:p>
          <a:p>
            <a:endParaRPr lang="en-AU" dirty="0"/>
          </a:p>
        </p:txBody>
      </p:sp>
    </p:spTree>
    <p:extLst>
      <p:ext uri="{BB962C8B-B14F-4D97-AF65-F5344CB8AC3E}">
        <p14:creationId xmlns:p14="http://schemas.microsoft.com/office/powerpoint/2010/main" val="11697783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7"/>
          <p:cNvSpPr>
            <a:spLocks noGrp="1"/>
          </p:cNvSpPr>
          <p:nvPr>
            <p:ph type="title"/>
          </p:nvPr>
        </p:nvSpPr>
        <p:spPr/>
        <p:txBody>
          <a:bodyPr/>
          <a:lstStyle/>
          <a:p>
            <a:pPr eaLnBrk="1" hangingPunct="1"/>
            <a:r>
              <a:rPr lang="en-AU" dirty="0" smtClean="0"/>
              <a:t>Submission:</a:t>
            </a:r>
          </a:p>
        </p:txBody>
      </p:sp>
      <p:sp>
        <p:nvSpPr>
          <p:cNvPr id="15363" name="Content Placeholder 10"/>
          <p:cNvSpPr>
            <a:spLocks noGrp="1"/>
          </p:cNvSpPr>
          <p:nvPr>
            <p:ph idx="1"/>
          </p:nvPr>
        </p:nvSpPr>
        <p:spPr>
          <a:xfrm>
            <a:off x="446088" y="1196690"/>
            <a:ext cx="8229600" cy="3816530"/>
          </a:xfrm>
        </p:spPr>
        <p:txBody>
          <a:bodyPr/>
          <a:lstStyle/>
          <a:p>
            <a:pPr eaLnBrk="1" hangingPunct="1">
              <a:buFont typeface="Wingdings" pitchFamily="2" charset="2"/>
              <a:buNone/>
            </a:pPr>
            <a:r>
              <a:rPr lang="en-AU" dirty="0" smtClean="0"/>
              <a:t>The paperwork</a:t>
            </a:r>
          </a:p>
          <a:p>
            <a:pPr eaLnBrk="1" hangingPunct="1"/>
            <a:r>
              <a:rPr lang="en-AU" dirty="0" smtClean="0"/>
              <a:t>Title page approval</a:t>
            </a:r>
          </a:p>
          <a:p>
            <a:pPr eaLnBrk="1" hangingPunct="1"/>
            <a:r>
              <a:rPr lang="en-AU" dirty="0" smtClean="0"/>
              <a:t>Copyright and Release of Thesis for Examination </a:t>
            </a:r>
            <a:r>
              <a:rPr lang="en-AU" sz="1600" dirty="0" smtClean="0"/>
              <a:t>(including Supervisor approval) </a:t>
            </a:r>
          </a:p>
          <a:p>
            <a:pPr eaLnBrk="1" hangingPunct="1"/>
            <a:r>
              <a:rPr lang="en-AU" dirty="0" smtClean="0"/>
              <a:t>Short (75 word) abstract</a:t>
            </a:r>
          </a:p>
          <a:p>
            <a:pPr eaLnBrk="1" hangingPunct="1"/>
            <a:r>
              <a:rPr lang="en-AU" dirty="0" smtClean="0"/>
              <a:t>Evidence of Research Integrity Training completion.</a:t>
            </a:r>
          </a:p>
          <a:p>
            <a:pPr eaLnBrk="1" hangingPunct="1"/>
            <a:r>
              <a:rPr lang="en-AU" dirty="0" smtClean="0"/>
              <a:t>Submit thesis as: pdf and temporary hard bound copy </a:t>
            </a:r>
            <a:r>
              <a:rPr lang="en-AU" sz="1800" dirty="0" smtClean="0"/>
              <a:t>(only if requested by examiner)</a:t>
            </a:r>
          </a:p>
          <a:p>
            <a:r>
              <a:rPr lang="en-AU" sz="2000" i="1" dirty="0">
                <a:solidFill>
                  <a:srgbClr val="0000FF"/>
                </a:solidFill>
              </a:rPr>
              <a:t>Note: Thesis will </a:t>
            </a:r>
            <a:r>
              <a:rPr lang="en-AU" sz="2000" b="1" i="1" dirty="0">
                <a:solidFill>
                  <a:srgbClr val="0000FF"/>
                </a:solidFill>
              </a:rPr>
              <a:t>only</a:t>
            </a:r>
            <a:r>
              <a:rPr lang="en-AU" sz="2000" i="1" dirty="0">
                <a:solidFill>
                  <a:srgbClr val="0000FF"/>
                </a:solidFill>
              </a:rPr>
              <a:t> be accepted by examinations office where the Nomination of Examiners form has been received</a:t>
            </a:r>
          </a:p>
          <a:p>
            <a:pPr eaLnBrk="1" hangingPunct="1"/>
            <a:endParaRPr lang="en-AU" dirty="0" smtClean="0"/>
          </a:p>
          <a:p>
            <a:pPr eaLnBrk="1" hangingPunct="1"/>
            <a:endParaRPr lang="en-AU" dirty="0"/>
          </a:p>
          <a:p>
            <a:pPr eaLnBrk="1" hangingPunct="1"/>
            <a:endParaRPr lang="en-AU" dirty="0"/>
          </a:p>
          <a:p>
            <a:pPr eaLnBrk="1" hangingPunct="1"/>
            <a:endParaRPr lang="en-AU" dirty="0"/>
          </a:p>
        </p:txBody>
      </p:sp>
      <p:sp>
        <p:nvSpPr>
          <p:cNvPr id="14" name="Text Box 6"/>
          <p:cNvSpPr txBox="1">
            <a:spLocks noChangeArrowheads="1"/>
          </p:cNvSpPr>
          <p:nvPr/>
        </p:nvSpPr>
        <p:spPr bwMode="auto">
          <a:xfrm>
            <a:off x="214312" y="5547775"/>
            <a:ext cx="8643937" cy="307777"/>
          </a:xfrm>
          <a:prstGeom prst="rect">
            <a:avLst/>
          </a:prstGeom>
          <a:noFill/>
          <a:ln w="9525" algn="ctr">
            <a:noFill/>
            <a:miter lim="800000"/>
            <a:headEnd/>
            <a:tailEnd/>
          </a:ln>
        </p:spPr>
        <p:txBody>
          <a:bodyPr>
            <a:spAutoFit/>
          </a:bodyPr>
          <a:lstStyle/>
          <a:p>
            <a:pPr>
              <a:spcBef>
                <a:spcPct val="50000"/>
              </a:spcBef>
              <a:defRPr/>
            </a:pPr>
            <a:r>
              <a:rPr lang="en-AU" sz="1400" dirty="0">
                <a:cs typeface="Times New Roman" pitchFamily="18" charset="0"/>
              </a:rPr>
              <a:t>(See </a:t>
            </a:r>
            <a:r>
              <a:rPr lang="en-AU" sz="1400" dirty="0">
                <a:cs typeface="Times New Roman" pitchFamily="18" charset="0"/>
                <a:hlinkClick r:id="rId2"/>
              </a:rPr>
              <a:t>http://research.curtin.edu.au/postgraduate/current-students/thesis-submission</a:t>
            </a:r>
            <a:r>
              <a:rPr lang="en-AU" sz="1400" dirty="0" smtClean="0">
                <a:cs typeface="Times New Roman" pitchFamily="18" charset="0"/>
                <a:hlinkClick r:id="rId2"/>
              </a:rPr>
              <a:t>/</a:t>
            </a:r>
            <a:r>
              <a:rPr lang="en-AU" sz="1400" dirty="0" smtClean="0">
                <a:cs typeface="Times New Roman" pitchFamily="18" charset="0"/>
              </a:rPr>
              <a:t>) </a:t>
            </a:r>
            <a:endParaRPr lang="en-AU" sz="1400" dirty="0">
              <a:cs typeface="Times New Roman" pitchFamily="18" charset="0"/>
            </a:endParaRPr>
          </a:p>
        </p:txBody>
      </p:sp>
      <p:sp>
        <p:nvSpPr>
          <p:cNvPr id="2" name="Date Placeholder 1"/>
          <p:cNvSpPr>
            <a:spLocks noGrp="1"/>
          </p:cNvSpPr>
          <p:nvPr>
            <p:ph type="dt" sz="half" idx="10"/>
          </p:nvPr>
        </p:nvSpPr>
        <p:spPr/>
        <p:txBody>
          <a:bodyPr/>
          <a:lstStyle/>
          <a:p>
            <a:r>
              <a:rPr lang="en-US" dirty="0" smtClean="0"/>
              <a:t> </a:t>
            </a:r>
            <a:endParaRPr lang="en-AU" dirty="0"/>
          </a:p>
        </p:txBody>
      </p:sp>
    </p:spTree>
    <p:extLst>
      <p:ext uri="{BB962C8B-B14F-4D97-AF65-F5344CB8AC3E}">
        <p14:creationId xmlns:p14="http://schemas.microsoft.com/office/powerpoint/2010/main" val="5704836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6"/>
          <p:cNvSpPr>
            <a:spLocks noGrp="1"/>
          </p:cNvSpPr>
          <p:nvPr>
            <p:ph type="title"/>
          </p:nvPr>
        </p:nvSpPr>
        <p:spPr/>
        <p:txBody>
          <a:bodyPr/>
          <a:lstStyle/>
          <a:p>
            <a:pPr eaLnBrk="1" hangingPunct="1"/>
            <a:r>
              <a:rPr lang="en-AU" dirty="0" smtClean="0"/>
              <a:t>Thesis Examining Panel</a:t>
            </a:r>
            <a:r>
              <a:rPr lang="en-US" dirty="0" smtClean="0"/>
              <a:t/>
            </a:r>
            <a:br>
              <a:rPr lang="en-US" dirty="0" smtClean="0"/>
            </a:br>
            <a:endParaRPr lang="en-AU" dirty="0" smtClean="0"/>
          </a:p>
        </p:txBody>
      </p:sp>
      <p:sp>
        <p:nvSpPr>
          <p:cNvPr id="12291" name="Content Placeholder 9"/>
          <p:cNvSpPr>
            <a:spLocks noGrp="1"/>
          </p:cNvSpPr>
          <p:nvPr>
            <p:ph idx="1"/>
          </p:nvPr>
        </p:nvSpPr>
        <p:spPr/>
        <p:txBody>
          <a:bodyPr/>
          <a:lstStyle/>
          <a:p>
            <a:pPr eaLnBrk="1" hangingPunct="1"/>
            <a:r>
              <a:rPr lang="en-AU" dirty="0" smtClean="0"/>
              <a:t>Chair of the Thesis Committee</a:t>
            </a:r>
          </a:p>
          <a:p>
            <a:pPr eaLnBrk="1" hangingPunct="1"/>
            <a:r>
              <a:rPr lang="en-AU" dirty="0" smtClean="0"/>
              <a:t>Two Examiners</a:t>
            </a:r>
          </a:p>
          <a:p>
            <a:pPr eaLnBrk="1" hangingPunct="1"/>
            <a:r>
              <a:rPr lang="en-AU" dirty="0" smtClean="0"/>
              <a:t>Masters – one examiner must be external to Curtin</a:t>
            </a:r>
          </a:p>
          <a:p>
            <a:pPr eaLnBrk="1" hangingPunct="1"/>
            <a:r>
              <a:rPr lang="en-AU" dirty="0" smtClean="0"/>
              <a:t>Doctoral – both examiners must be external to Curtin</a:t>
            </a:r>
          </a:p>
          <a:p>
            <a:pPr eaLnBrk="1" hangingPunct="1"/>
            <a:r>
              <a:rPr lang="en-AU" dirty="0" smtClean="0"/>
              <a:t>Examiners should not be associated with candidate, supervisors or university such that there is a real or perceived conflict of interest</a:t>
            </a:r>
          </a:p>
          <a:p>
            <a:pPr eaLnBrk="1" hangingPunct="1"/>
            <a:r>
              <a:rPr lang="en-AU" dirty="0" smtClean="0"/>
              <a:t>Identity of examiners is confidential until examination is complete </a:t>
            </a:r>
          </a:p>
          <a:p>
            <a:pPr eaLnBrk="1" hangingPunct="1"/>
            <a:endParaRPr lang="en-AU" dirty="0" smtClean="0"/>
          </a:p>
        </p:txBody>
      </p:sp>
      <p:sp>
        <p:nvSpPr>
          <p:cNvPr id="2" name="Date Placeholder 1"/>
          <p:cNvSpPr>
            <a:spLocks noGrp="1"/>
          </p:cNvSpPr>
          <p:nvPr>
            <p:ph type="dt" sz="half" idx="10"/>
          </p:nvPr>
        </p:nvSpPr>
        <p:spPr/>
        <p:txBody>
          <a:bodyPr/>
          <a:lstStyle/>
          <a:p>
            <a:r>
              <a:rPr lang="en-US" dirty="0" smtClean="0"/>
              <a:t> </a:t>
            </a:r>
            <a:endParaRPr lang="en-AU" dirty="0"/>
          </a:p>
        </p:txBody>
      </p:sp>
    </p:spTree>
    <p:extLst>
      <p:ext uri="{BB962C8B-B14F-4D97-AF65-F5344CB8AC3E}">
        <p14:creationId xmlns:p14="http://schemas.microsoft.com/office/powerpoint/2010/main" val="37428141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6"/>
          <p:cNvSpPr>
            <a:spLocks noGrp="1"/>
          </p:cNvSpPr>
          <p:nvPr>
            <p:ph type="title"/>
          </p:nvPr>
        </p:nvSpPr>
        <p:spPr/>
        <p:txBody>
          <a:bodyPr/>
          <a:lstStyle/>
          <a:p>
            <a:pPr eaLnBrk="1" hangingPunct="1"/>
            <a:r>
              <a:rPr lang="en-AU" dirty="0" smtClean="0"/>
              <a:t>The examination </a:t>
            </a:r>
            <a:r>
              <a:rPr lang="en-US" dirty="0" smtClean="0"/>
              <a:t/>
            </a:r>
            <a:br>
              <a:rPr lang="en-US" dirty="0" smtClean="0"/>
            </a:br>
            <a:endParaRPr lang="en-AU" dirty="0" smtClean="0"/>
          </a:p>
        </p:txBody>
      </p:sp>
      <p:sp>
        <p:nvSpPr>
          <p:cNvPr id="12291" name="Content Placeholder 9"/>
          <p:cNvSpPr>
            <a:spLocks noGrp="1"/>
          </p:cNvSpPr>
          <p:nvPr>
            <p:ph idx="1"/>
          </p:nvPr>
        </p:nvSpPr>
        <p:spPr/>
        <p:txBody>
          <a:bodyPr/>
          <a:lstStyle/>
          <a:p>
            <a:pPr eaLnBrk="1" hangingPunct="1">
              <a:buFont typeface="Wingdings" pitchFamily="2" charset="2"/>
              <a:buNone/>
            </a:pPr>
            <a:r>
              <a:rPr lang="en-AU" dirty="0" smtClean="0"/>
              <a:t>We send the examiners:</a:t>
            </a:r>
          </a:p>
          <a:p>
            <a:pPr eaLnBrk="1" hangingPunct="1"/>
            <a:r>
              <a:rPr lang="en-AU" dirty="0" smtClean="0"/>
              <a:t>detailed instructions to provide context of the thesis in relation to the degree </a:t>
            </a:r>
          </a:p>
          <a:p>
            <a:pPr eaLnBrk="1" hangingPunct="1"/>
            <a:r>
              <a:rPr lang="en-AU" dirty="0" smtClean="0"/>
              <a:t>criteria against which to evaluate the thesis</a:t>
            </a:r>
          </a:p>
          <a:p>
            <a:pPr eaLnBrk="1" hangingPunct="1"/>
            <a:r>
              <a:rPr lang="en-AU" dirty="0" smtClean="0"/>
              <a:t>guidelines to complete the assessment </a:t>
            </a:r>
          </a:p>
          <a:p>
            <a:pPr eaLnBrk="1" hangingPunct="1"/>
            <a:r>
              <a:rPr lang="en-AU" dirty="0" smtClean="0"/>
              <a:t>the thesis</a:t>
            </a:r>
          </a:p>
          <a:p>
            <a:pPr eaLnBrk="1" hangingPunct="1"/>
            <a:r>
              <a:rPr lang="en-AU" dirty="0"/>
              <a:t>h</a:t>
            </a:r>
            <a:r>
              <a:rPr lang="en-AU" dirty="0" smtClean="0"/>
              <a:t>onorarium payment form</a:t>
            </a:r>
          </a:p>
          <a:p>
            <a:pPr eaLnBrk="1" hangingPunct="1"/>
            <a:endParaRPr lang="en-AU" dirty="0" smtClean="0"/>
          </a:p>
        </p:txBody>
      </p:sp>
      <p:sp>
        <p:nvSpPr>
          <p:cNvPr id="2" name="Date Placeholder 1"/>
          <p:cNvSpPr>
            <a:spLocks noGrp="1"/>
          </p:cNvSpPr>
          <p:nvPr>
            <p:ph type="dt" sz="half" idx="10"/>
          </p:nvPr>
        </p:nvSpPr>
        <p:spPr/>
        <p:txBody>
          <a:bodyPr/>
          <a:lstStyle/>
          <a:p>
            <a:r>
              <a:rPr lang="en-US" dirty="0" smtClean="0"/>
              <a:t> </a:t>
            </a:r>
            <a:endParaRPr lang="en-AU" dirty="0"/>
          </a:p>
        </p:txBody>
      </p:sp>
    </p:spTree>
    <p:extLst>
      <p:ext uri="{BB962C8B-B14F-4D97-AF65-F5344CB8AC3E}">
        <p14:creationId xmlns:p14="http://schemas.microsoft.com/office/powerpoint/2010/main" val="37707881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Text Box 6"/>
          <p:cNvSpPr txBox="1">
            <a:spLocks noChangeArrowheads="1"/>
          </p:cNvSpPr>
          <p:nvPr/>
        </p:nvSpPr>
        <p:spPr bwMode="auto">
          <a:xfrm>
            <a:off x="214313" y="5786438"/>
            <a:ext cx="8643937" cy="523220"/>
          </a:xfrm>
          <a:prstGeom prst="rect">
            <a:avLst/>
          </a:prstGeom>
          <a:noFill/>
          <a:ln w="9525" algn="ctr">
            <a:noFill/>
            <a:miter lim="800000"/>
            <a:headEnd/>
            <a:tailEnd/>
          </a:ln>
        </p:spPr>
        <p:txBody>
          <a:bodyPr>
            <a:spAutoFit/>
          </a:bodyPr>
          <a:lstStyle/>
          <a:p>
            <a:pPr>
              <a:spcBef>
                <a:spcPct val="50000"/>
              </a:spcBef>
              <a:defRPr/>
            </a:pPr>
            <a:r>
              <a:rPr lang="en-AU" sz="1400" dirty="0">
                <a:cs typeface="Times New Roman" pitchFamily="18" charset="0"/>
              </a:rPr>
              <a:t>(</a:t>
            </a:r>
            <a:r>
              <a:rPr lang="en-AU" sz="1400" dirty="0" smtClean="0">
                <a:cs typeface="Times New Roman" pitchFamily="18" charset="0"/>
              </a:rPr>
              <a:t>See Advice </a:t>
            </a:r>
            <a:r>
              <a:rPr lang="en-AU" sz="1400" dirty="0">
                <a:cs typeface="Times New Roman" pitchFamily="18" charset="0"/>
              </a:rPr>
              <a:t>for </a:t>
            </a:r>
            <a:r>
              <a:rPr lang="en-AU" sz="1400" dirty="0" smtClean="0">
                <a:cs typeface="Times New Roman" pitchFamily="18" charset="0"/>
              </a:rPr>
              <a:t>Examiners for doctoral </a:t>
            </a:r>
            <a:r>
              <a:rPr lang="en-AU" sz="1400" dirty="0">
                <a:cs typeface="Times New Roman" pitchFamily="18" charset="0"/>
                <a:hlinkClick r:id="rId2"/>
              </a:rPr>
              <a:t>http://</a:t>
            </a:r>
            <a:r>
              <a:rPr lang="en-AU" sz="1400" dirty="0" smtClean="0">
                <a:cs typeface="Times New Roman" pitchFamily="18" charset="0"/>
                <a:hlinkClick r:id="rId2"/>
              </a:rPr>
              <a:t>17986-presscdn-0-31.pagely.netdna-cdn.com/wp-content/uploads/sites/5/2016/08/TE-AdviceExaminers-Doctoral-2016.pdf</a:t>
            </a:r>
            <a:r>
              <a:rPr lang="en-AU" sz="1400" dirty="0" smtClean="0">
                <a:cs typeface="Times New Roman" pitchFamily="18" charset="0"/>
              </a:rPr>
              <a:t>) </a:t>
            </a:r>
            <a:endParaRPr lang="en-AU" sz="1400" dirty="0">
              <a:cs typeface="Times New Roman" pitchFamily="18" charset="0"/>
            </a:endParaRPr>
          </a:p>
        </p:txBody>
      </p:sp>
      <p:sp>
        <p:nvSpPr>
          <p:cNvPr id="13315" name="Rectangle 7"/>
          <p:cNvSpPr>
            <a:spLocks noChangeArrowheads="1"/>
          </p:cNvSpPr>
          <p:nvPr/>
        </p:nvSpPr>
        <p:spPr bwMode="auto">
          <a:xfrm>
            <a:off x="179388" y="1447800"/>
            <a:ext cx="8785225" cy="2778125"/>
          </a:xfrm>
          <a:prstGeom prst="rect">
            <a:avLst/>
          </a:prstGeom>
          <a:noFill/>
          <a:ln w="9525">
            <a:noFill/>
            <a:miter lim="800000"/>
            <a:headEnd/>
            <a:tailEnd/>
          </a:ln>
        </p:spPr>
        <p:txBody>
          <a:bodyPr/>
          <a:lstStyle/>
          <a:p>
            <a:pPr marL="342900" indent="-342900">
              <a:lnSpc>
                <a:spcPct val="130000"/>
              </a:lnSpc>
              <a:spcBef>
                <a:spcPct val="20000"/>
              </a:spcBef>
              <a:buFont typeface="Wingdings" pitchFamily="2" charset="2"/>
              <a:buNone/>
            </a:pPr>
            <a:endParaRPr lang="en-AU" sz="2000">
              <a:solidFill>
                <a:srgbClr val="000066"/>
              </a:solidFill>
              <a:latin typeface="Arial" charset="0"/>
              <a:cs typeface="Times New Roman" pitchFamily="18" charset="0"/>
            </a:endParaRPr>
          </a:p>
          <a:p>
            <a:pPr marL="342900" indent="-342900">
              <a:lnSpc>
                <a:spcPct val="130000"/>
              </a:lnSpc>
              <a:spcBef>
                <a:spcPct val="20000"/>
              </a:spcBef>
              <a:buFont typeface="Wingdings" pitchFamily="2" charset="2"/>
              <a:buChar char="§"/>
            </a:pPr>
            <a:endParaRPr lang="en-AU" sz="2000">
              <a:solidFill>
                <a:srgbClr val="000066"/>
              </a:solidFill>
              <a:latin typeface="Arial" charset="0"/>
            </a:endParaRPr>
          </a:p>
        </p:txBody>
      </p:sp>
      <p:sp>
        <p:nvSpPr>
          <p:cNvPr id="13316" name="Title 8"/>
          <p:cNvSpPr>
            <a:spLocks noGrp="1"/>
          </p:cNvSpPr>
          <p:nvPr>
            <p:ph type="title"/>
          </p:nvPr>
        </p:nvSpPr>
        <p:spPr/>
        <p:txBody>
          <a:bodyPr/>
          <a:lstStyle/>
          <a:p>
            <a:pPr eaLnBrk="1" hangingPunct="1"/>
            <a:r>
              <a:rPr lang="en-AU" smtClean="0"/>
              <a:t>Criteria to Examine a Doctoral Thesis</a:t>
            </a:r>
            <a:r>
              <a:rPr lang="en-US" smtClean="0"/>
              <a:t/>
            </a:r>
            <a:br>
              <a:rPr lang="en-US" smtClean="0"/>
            </a:br>
            <a:endParaRPr lang="en-AU" smtClean="0"/>
          </a:p>
        </p:txBody>
      </p:sp>
      <p:sp>
        <p:nvSpPr>
          <p:cNvPr id="13317" name="Content Placeholder 11"/>
          <p:cNvSpPr>
            <a:spLocks noGrp="1"/>
          </p:cNvSpPr>
          <p:nvPr>
            <p:ph idx="1"/>
          </p:nvPr>
        </p:nvSpPr>
        <p:spPr>
          <a:xfrm>
            <a:off x="457200" y="1357313"/>
            <a:ext cx="8472488" cy="4349750"/>
          </a:xfrm>
        </p:spPr>
        <p:txBody>
          <a:bodyPr/>
          <a:lstStyle/>
          <a:p>
            <a:pPr eaLnBrk="1" hangingPunct="1">
              <a:buFont typeface="Wingdings" pitchFamily="2" charset="2"/>
              <a:buNone/>
            </a:pPr>
            <a:r>
              <a:rPr lang="en-AU" sz="2000" dirty="0" smtClean="0"/>
              <a:t>“In particular, the thesis </a:t>
            </a:r>
            <a:r>
              <a:rPr lang="en-AU" sz="2000" u="sng" dirty="0" smtClean="0"/>
              <a:t>should demonstrate that the candidate </a:t>
            </a:r>
            <a:r>
              <a:rPr lang="en-AU" sz="2000" dirty="0" smtClean="0"/>
              <a:t>has:</a:t>
            </a:r>
          </a:p>
          <a:p>
            <a:pPr eaLnBrk="1" hangingPunct="1"/>
            <a:r>
              <a:rPr lang="en-AU" sz="2000" dirty="0" smtClean="0"/>
              <a:t>a) </a:t>
            </a:r>
            <a:r>
              <a:rPr lang="en-AU" sz="2000" u="sng" dirty="0" smtClean="0"/>
              <a:t>adequately surveyed literature relevant </a:t>
            </a:r>
            <a:r>
              <a:rPr lang="en-AU" sz="2000" dirty="0" smtClean="0"/>
              <a:t>to the thesis;</a:t>
            </a:r>
          </a:p>
          <a:p>
            <a:pPr eaLnBrk="1" hangingPunct="1"/>
            <a:r>
              <a:rPr lang="en-AU" sz="2000" dirty="0" smtClean="0"/>
              <a:t>b) adequate skills in the </a:t>
            </a:r>
            <a:r>
              <a:rPr lang="en-AU" sz="2000" u="sng" dirty="0" smtClean="0"/>
              <a:t>gathering and </a:t>
            </a:r>
            <a:r>
              <a:rPr lang="en-AU" sz="2000" u="sng" dirty="0" smtClean="0">
                <a:solidFill>
                  <a:srgbClr val="FF0000"/>
                </a:solidFill>
              </a:rPr>
              <a:t>critical</a:t>
            </a:r>
            <a:r>
              <a:rPr lang="en-AU" sz="2000" u="sng" dirty="0" smtClean="0"/>
              <a:t> analysis of information </a:t>
            </a:r>
            <a:r>
              <a:rPr lang="en-AU" sz="2000" dirty="0" smtClean="0"/>
              <a:t>and </a:t>
            </a:r>
            <a:r>
              <a:rPr lang="en-AU" sz="2000" u="sng" dirty="0" smtClean="0"/>
              <a:t>report presentation</a:t>
            </a:r>
            <a:r>
              <a:rPr lang="en-AU" sz="2000" dirty="0" smtClean="0"/>
              <a:t>;</a:t>
            </a:r>
          </a:p>
          <a:p>
            <a:pPr eaLnBrk="1" hangingPunct="1"/>
            <a:r>
              <a:rPr lang="en-AU" sz="2000" dirty="0" smtClean="0"/>
              <a:t>c) demonstrated the capacity to conceive, design and carry to completion </a:t>
            </a:r>
            <a:r>
              <a:rPr lang="en-AU" sz="2000" u="sng" dirty="0" smtClean="0"/>
              <a:t>independent research</a:t>
            </a:r>
            <a:r>
              <a:rPr lang="en-AU" sz="2000" dirty="0" smtClean="0"/>
              <a:t>; and</a:t>
            </a:r>
          </a:p>
          <a:p>
            <a:pPr eaLnBrk="1" hangingPunct="1"/>
            <a:r>
              <a:rPr lang="en-AU" sz="2000" dirty="0" smtClean="0"/>
              <a:t>d) made a </a:t>
            </a:r>
            <a:r>
              <a:rPr lang="en-AU" sz="2000" u="sng" dirty="0" smtClean="0"/>
              <a:t>substantial, </a:t>
            </a:r>
            <a:r>
              <a:rPr lang="en-AU" sz="2000" u="sng" dirty="0" smtClean="0">
                <a:solidFill>
                  <a:srgbClr val="FF0000"/>
                </a:solidFill>
              </a:rPr>
              <a:t>original and significant </a:t>
            </a:r>
            <a:r>
              <a:rPr lang="en-AU" sz="2000" u="sng" dirty="0" smtClean="0"/>
              <a:t>contribution </a:t>
            </a:r>
            <a:r>
              <a:rPr lang="en-AU" sz="2000" dirty="0" smtClean="0"/>
              <a:t>to the knowledge or understanding in the field of study.</a:t>
            </a:r>
          </a:p>
          <a:p>
            <a:pPr eaLnBrk="1" hangingPunct="1">
              <a:buFont typeface="Wingdings" pitchFamily="2" charset="2"/>
              <a:buNone/>
            </a:pPr>
            <a:r>
              <a:rPr lang="en-AU" sz="2000" dirty="0" smtClean="0"/>
              <a:t>	In assessing the thesis, the examiners should prepare a report on the prescribed form, indicating whether the criteria in (a) - (d) have been satisfied and, if not, what modifications are necessary to reach this standard."</a:t>
            </a:r>
          </a:p>
        </p:txBody>
      </p:sp>
    </p:spTree>
    <p:extLst>
      <p:ext uri="{BB962C8B-B14F-4D97-AF65-F5344CB8AC3E}">
        <p14:creationId xmlns:p14="http://schemas.microsoft.com/office/powerpoint/2010/main" val="1771357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1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31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8"/>
          <p:cNvSpPr>
            <a:spLocks noGrp="1"/>
          </p:cNvSpPr>
          <p:nvPr>
            <p:ph type="title"/>
          </p:nvPr>
        </p:nvSpPr>
        <p:spPr/>
        <p:txBody>
          <a:bodyPr/>
          <a:lstStyle/>
          <a:p>
            <a:pPr eaLnBrk="1" hangingPunct="1"/>
            <a:r>
              <a:rPr lang="en-AU" dirty="0" smtClean="0"/>
              <a:t>Criteria to Examine a </a:t>
            </a:r>
            <a:r>
              <a:rPr lang="en-AU" dirty="0" smtClean="0">
                <a:solidFill>
                  <a:srgbClr val="FF0000"/>
                </a:solidFill>
              </a:rPr>
              <a:t>Master’s</a:t>
            </a:r>
            <a:r>
              <a:rPr lang="en-AU" dirty="0" smtClean="0"/>
              <a:t> Thesis</a:t>
            </a:r>
            <a:r>
              <a:rPr lang="en-US" dirty="0" smtClean="0"/>
              <a:t/>
            </a:r>
            <a:br>
              <a:rPr lang="en-US" dirty="0" smtClean="0"/>
            </a:br>
            <a:endParaRPr lang="en-AU" dirty="0" smtClean="0"/>
          </a:p>
        </p:txBody>
      </p:sp>
      <p:sp>
        <p:nvSpPr>
          <p:cNvPr id="14339" name="Content Placeholder 11"/>
          <p:cNvSpPr>
            <a:spLocks noGrp="1"/>
          </p:cNvSpPr>
          <p:nvPr>
            <p:ph idx="1"/>
          </p:nvPr>
        </p:nvSpPr>
        <p:spPr>
          <a:xfrm>
            <a:off x="457200" y="1357313"/>
            <a:ext cx="8472488" cy="4349750"/>
          </a:xfrm>
        </p:spPr>
        <p:txBody>
          <a:bodyPr/>
          <a:lstStyle/>
          <a:p>
            <a:pPr eaLnBrk="1" hangingPunct="1">
              <a:buFont typeface="Wingdings" pitchFamily="2" charset="2"/>
              <a:buNone/>
            </a:pPr>
            <a:r>
              <a:rPr lang="en-AU" sz="1900" dirty="0" smtClean="0"/>
              <a:t>“</a:t>
            </a:r>
            <a:r>
              <a:rPr lang="en-AU" sz="2000" dirty="0" smtClean="0">
                <a:solidFill>
                  <a:schemeClr val="tx1">
                    <a:lumMod val="40000"/>
                    <a:lumOff val="60000"/>
                  </a:schemeClr>
                </a:solidFill>
              </a:rPr>
              <a:t>In particular, the thesis should demonstrate that the candidate has:</a:t>
            </a:r>
          </a:p>
          <a:p>
            <a:pPr eaLnBrk="1" hangingPunct="1"/>
            <a:r>
              <a:rPr lang="en-AU" sz="2000" dirty="0" smtClean="0">
                <a:solidFill>
                  <a:schemeClr val="tx1">
                    <a:lumMod val="40000"/>
                    <a:lumOff val="60000"/>
                  </a:schemeClr>
                </a:solidFill>
              </a:rPr>
              <a:t>a) adequately surveyed literature relevant to the thesis;</a:t>
            </a:r>
          </a:p>
          <a:p>
            <a:pPr eaLnBrk="1" hangingPunct="1"/>
            <a:r>
              <a:rPr lang="en-AU" sz="2000" dirty="0" smtClean="0"/>
              <a:t>b) adequate skills in the gathering and analysis of information and report presentation;</a:t>
            </a:r>
          </a:p>
          <a:p>
            <a:pPr eaLnBrk="1" hangingPunct="1"/>
            <a:r>
              <a:rPr lang="en-AU" sz="2000" dirty="0" smtClean="0">
                <a:solidFill>
                  <a:schemeClr val="tx1">
                    <a:lumMod val="40000"/>
                    <a:lumOff val="60000"/>
                  </a:schemeClr>
                </a:solidFill>
              </a:rPr>
              <a:t>c) demonstrated the capacity to conceive, design and carry to completion independent research; and</a:t>
            </a:r>
          </a:p>
          <a:p>
            <a:pPr eaLnBrk="1" hangingPunct="1"/>
            <a:r>
              <a:rPr lang="en-AU" sz="2000" dirty="0" smtClean="0"/>
              <a:t>d) made a substantial contribution to the knowledge or understanding in the field of study.</a:t>
            </a:r>
          </a:p>
          <a:p>
            <a:pPr eaLnBrk="1" hangingPunct="1">
              <a:buFont typeface="Wingdings" pitchFamily="2" charset="2"/>
              <a:buNone/>
            </a:pPr>
            <a:r>
              <a:rPr lang="en-AU" sz="2000" dirty="0" smtClean="0"/>
              <a:t>	</a:t>
            </a:r>
            <a:r>
              <a:rPr lang="en-AU" sz="2000" dirty="0" smtClean="0">
                <a:solidFill>
                  <a:schemeClr val="tx1">
                    <a:lumMod val="40000"/>
                    <a:lumOff val="60000"/>
                  </a:schemeClr>
                </a:solidFill>
              </a:rPr>
              <a:t>In assessing the thesis, the examiners should prepare a report on the prescribed form, indicating whether the criteria in (a) - (d) have been satisfied and, if not, what modifications are necessary to reach this standard.”</a:t>
            </a:r>
          </a:p>
          <a:p>
            <a:pPr eaLnBrk="1" hangingPunct="1"/>
            <a:endParaRPr lang="en-AU" sz="2000" dirty="0" smtClean="0"/>
          </a:p>
        </p:txBody>
      </p:sp>
      <p:sp>
        <p:nvSpPr>
          <p:cNvPr id="15" name="Text Box 6"/>
          <p:cNvSpPr txBox="1">
            <a:spLocks noChangeArrowheads="1"/>
          </p:cNvSpPr>
          <p:nvPr/>
        </p:nvSpPr>
        <p:spPr bwMode="auto">
          <a:xfrm>
            <a:off x="214313" y="5661310"/>
            <a:ext cx="8643937" cy="523220"/>
          </a:xfrm>
          <a:prstGeom prst="rect">
            <a:avLst/>
          </a:prstGeom>
          <a:noFill/>
          <a:ln w="9525" algn="ctr">
            <a:noFill/>
            <a:miter lim="800000"/>
            <a:headEnd/>
            <a:tailEnd/>
          </a:ln>
        </p:spPr>
        <p:txBody>
          <a:bodyPr>
            <a:spAutoFit/>
          </a:bodyPr>
          <a:lstStyle/>
          <a:p>
            <a:pPr>
              <a:spcBef>
                <a:spcPct val="50000"/>
              </a:spcBef>
              <a:defRPr/>
            </a:pPr>
            <a:r>
              <a:rPr lang="en-AU" sz="1400" dirty="0">
                <a:cs typeface="Times New Roman" pitchFamily="18" charset="0"/>
              </a:rPr>
              <a:t>(See </a:t>
            </a:r>
            <a:r>
              <a:rPr lang="en-AU" sz="1400" dirty="0" smtClean="0">
                <a:cs typeface="Times New Roman" pitchFamily="18" charset="0"/>
              </a:rPr>
              <a:t>Advice </a:t>
            </a:r>
            <a:r>
              <a:rPr lang="en-AU" sz="1400" dirty="0">
                <a:cs typeface="Times New Roman" pitchFamily="18" charset="0"/>
              </a:rPr>
              <a:t>for </a:t>
            </a:r>
            <a:r>
              <a:rPr lang="en-AU" sz="1400" dirty="0" smtClean="0">
                <a:cs typeface="Times New Roman" pitchFamily="18" charset="0"/>
              </a:rPr>
              <a:t>Examiners  </a:t>
            </a:r>
            <a:r>
              <a:rPr lang="en-AU" sz="1400" dirty="0">
                <a:cs typeface="Times New Roman" pitchFamily="18" charset="0"/>
              </a:rPr>
              <a:t>Masters degrees </a:t>
            </a:r>
            <a:r>
              <a:rPr lang="en-AU" sz="1400" dirty="0">
                <a:cs typeface="Times New Roman" pitchFamily="18" charset="0"/>
                <a:hlinkClick r:id="rId2"/>
              </a:rPr>
              <a:t>http://</a:t>
            </a:r>
            <a:r>
              <a:rPr lang="en-AU" sz="1400" dirty="0" smtClean="0">
                <a:cs typeface="Times New Roman" pitchFamily="18" charset="0"/>
                <a:hlinkClick r:id="rId2"/>
              </a:rPr>
              <a:t>17986-presscdn-0-31.pagely.netdna-cdn.com/wp-content/uploads/sites/5/2016/08/TE-AdviceExaminers-Masters-2016.pdf</a:t>
            </a:r>
            <a:r>
              <a:rPr lang="en-AU" sz="1400" dirty="0" smtClean="0">
                <a:cs typeface="Times New Roman" pitchFamily="18" charset="0"/>
              </a:rPr>
              <a:t>) </a:t>
            </a:r>
            <a:endParaRPr lang="en-AU" sz="1400" dirty="0">
              <a:cs typeface="Times New Roman" pitchFamily="18" charset="0"/>
            </a:endParaRPr>
          </a:p>
        </p:txBody>
      </p:sp>
    </p:spTree>
    <p:extLst>
      <p:ext uri="{BB962C8B-B14F-4D97-AF65-F5344CB8AC3E}">
        <p14:creationId xmlns:p14="http://schemas.microsoft.com/office/powerpoint/2010/main" val="6476098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7"/>
          <p:cNvSpPr>
            <a:spLocks noGrp="1"/>
          </p:cNvSpPr>
          <p:nvPr>
            <p:ph type="title"/>
          </p:nvPr>
        </p:nvSpPr>
        <p:spPr/>
        <p:txBody>
          <a:bodyPr/>
          <a:lstStyle/>
          <a:p>
            <a:pPr eaLnBrk="1" hangingPunct="1"/>
            <a:r>
              <a:rPr lang="en-AU" smtClean="0"/>
              <a:t>What does an examiner send to us?</a:t>
            </a:r>
          </a:p>
        </p:txBody>
      </p:sp>
      <p:sp>
        <p:nvSpPr>
          <p:cNvPr id="15363" name="Content Placeholder 10"/>
          <p:cNvSpPr>
            <a:spLocks noGrp="1"/>
          </p:cNvSpPr>
          <p:nvPr>
            <p:ph idx="1"/>
          </p:nvPr>
        </p:nvSpPr>
        <p:spPr>
          <a:xfrm>
            <a:off x="457200" y="1600200"/>
            <a:ext cx="8229600" cy="3186113"/>
          </a:xfrm>
        </p:spPr>
        <p:txBody>
          <a:bodyPr/>
          <a:lstStyle/>
          <a:p>
            <a:pPr eaLnBrk="1" hangingPunct="1">
              <a:buFont typeface="Wingdings" pitchFamily="2" charset="2"/>
              <a:buNone/>
            </a:pPr>
            <a:r>
              <a:rPr lang="en-AU" dirty="0" smtClean="0"/>
              <a:t>Examiners send:</a:t>
            </a:r>
          </a:p>
          <a:p>
            <a:pPr eaLnBrk="1" hangingPunct="1"/>
            <a:r>
              <a:rPr lang="en-AU" dirty="0" smtClean="0"/>
              <a:t>cover page of the examination report (provides an overall assessment) </a:t>
            </a:r>
          </a:p>
          <a:p>
            <a:pPr eaLnBrk="1" hangingPunct="1"/>
            <a:r>
              <a:rPr lang="en-AU" dirty="0" smtClean="0"/>
              <a:t>grounds for recommendation (which explains the strengths and weaknesses of the thesis)</a:t>
            </a:r>
          </a:p>
          <a:p>
            <a:pPr eaLnBrk="1" hangingPunct="1"/>
            <a:r>
              <a:rPr lang="en-AU" dirty="0" smtClean="0"/>
              <a:t>Annotated thesis, if applicable</a:t>
            </a:r>
          </a:p>
        </p:txBody>
      </p:sp>
      <p:sp>
        <p:nvSpPr>
          <p:cNvPr id="14" name="Text Box 6"/>
          <p:cNvSpPr txBox="1">
            <a:spLocks noChangeArrowheads="1"/>
          </p:cNvSpPr>
          <p:nvPr/>
        </p:nvSpPr>
        <p:spPr bwMode="auto">
          <a:xfrm>
            <a:off x="250031" y="5339874"/>
            <a:ext cx="8643937" cy="738664"/>
          </a:xfrm>
          <a:prstGeom prst="rect">
            <a:avLst/>
          </a:prstGeom>
          <a:noFill/>
          <a:ln w="9525" algn="ctr">
            <a:noFill/>
            <a:miter lim="800000"/>
            <a:headEnd/>
            <a:tailEnd/>
          </a:ln>
        </p:spPr>
        <p:txBody>
          <a:bodyPr>
            <a:spAutoFit/>
          </a:bodyPr>
          <a:lstStyle/>
          <a:p>
            <a:pPr>
              <a:spcBef>
                <a:spcPct val="50000"/>
              </a:spcBef>
              <a:defRPr/>
            </a:pPr>
            <a:r>
              <a:rPr lang="en-AU" sz="1400" dirty="0">
                <a:cs typeface="Times New Roman" pitchFamily="18" charset="0"/>
              </a:rPr>
              <a:t>(See </a:t>
            </a:r>
            <a:r>
              <a:rPr lang="en-AU" sz="1400" u="sng" dirty="0">
                <a:hlinkClick r:id="rId2"/>
              </a:rPr>
              <a:t>http://</a:t>
            </a:r>
            <a:r>
              <a:rPr lang="en-AU" sz="1400" u="sng" dirty="0" smtClean="0">
                <a:hlinkClick r:id="rId2"/>
              </a:rPr>
              <a:t>17986-presscdn-0-31.pagely.netdna-cdn.com/wp-content/uploads/sites/5/2016/08/TE-ExamRptExample-14-09-16.pdf</a:t>
            </a:r>
            <a:r>
              <a:rPr lang="en-AU" sz="1400" dirty="0" smtClean="0">
                <a:cs typeface="Times New Roman" pitchFamily="18" charset="0"/>
              </a:rPr>
              <a:t>, under heading </a:t>
            </a:r>
            <a:r>
              <a:rPr lang="en-AU" sz="1400" b="1" dirty="0" smtClean="0">
                <a:cs typeface="Times New Roman" pitchFamily="18" charset="0"/>
              </a:rPr>
              <a:t>Thesis </a:t>
            </a:r>
            <a:r>
              <a:rPr lang="en-AU" sz="1400" b="1" dirty="0">
                <a:cs typeface="Times New Roman" pitchFamily="18" charset="0"/>
              </a:rPr>
              <a:t>Examination </a:t>
            </a:r>
            <a:r>
              <a:rPr lang="en-AU" sz="1400" dirty="0" smtClean="0">
                <a:cs typeface="Times New Roman" pitchFamily="18" charset="0"/>
              </a:rPr>
              <a:t>– </a:t>
            </a:r>
            <a:r>
              <a:rPr lang="en-AU" sz="1400" i="1" dirty="0" smtClean="0">
                <a:cs typeface="Times New Roman" pitchFamily="18" charset="0"/>
              </a:rPr>
              <a:t>Examination Report </a:t>
            </a:r>
            <a:r>
              <a:rPr lang="en-AU" sz="1400" i="1" dirty="0">
                <a:cs typeface="Times New Roman" pitchFamily="18" charset="0"/>
              </a:rPr>
              <a:t>Form </a:t>
            </a:r>
            <a:r>
              <a:rPr lang="en-AU" sz="1400" i="1" dirty="0" smtClean="0">
                <a:cs typeface="Times New Roman" pitchFamily="18" charset="0"/>
              </a:rPr>
              <a:t>Example Only</a:t>
            </a:r>
            <a:r>
              <a:rPr lang="en-AU" sz="1400" dirty="0" smtClean="0">
                <a:cs typeface="Times New Roman" pitchFamily="18" charset="0"/>
              </a:rPr>
              <a:t>) </a:t>
            </a:r>
            <a:endParaRPr lang="en-AU" sz="1400" dirty="0">
              <a:cs typeface="Times New Roman" pitchFamily="18" charset="0"/>
            </a:endParaRPr>
          </a:p>
        </p:txBody>
      </p:sp>
      <p:sp>
        <p:nvSpPr>
          <p:cNvPr id="2" name="Date Placeholder 1"/>
          <p:cNvSpPr>
            <a:spLocks noGrp="1"/>
          </p:cNvSpPr>
          <p:nvPr>
            <p:ph type="dt" sz="half" idx="10"/>
          </p:nvPr>
        </p:nvSpPr>
        <p:spPr/>
        <p:txBody>
          <a:bodyPr/>
          <a:lstStyle/>
          <a:p>
            <a:r>
              <a:rPr lang="en-US" dirty="0" smtClean="0"/>
              <a:t> </a:t>
            </a:r>
            <a:endParaRPr lang="en-AU" dirty="0"/>
          </a:p>
        </p:txBody>
      </p:sp>
    </p:spTree>
    <p:extLst>
      <p:ext uri="{BB962C8B-B14F-4D97-AF65-F5344CB8AC3E}">
        <p14:creationId xmlns:p14="http://schemas.microsoft.com/office/powerpoint/2010/main" val="10412033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6"/>
          <p:cNvSpPr>
            <a:spLocks noGrp="1"/>
          </p:cNvSpPr>
          <p:nvPr>
            <p:ph type="title"/>
          </p:nvPr>
        </p:nvSpPr>
        <p:spPr/>
        <p:txBody>
          <a:bodyPr/>
          <a:lstStyle/>
          <a:p>
            <a:pPr eaLnBrk="1" hangingPunct="1"/>
            <a:r>
              <a:rPr lang="en-AU" smtClean="0"/>
              <a:t>What about the paperwork?</a:t>
            </a:r>
            <a:r>
              <a:rPr lang="en-US" smtClean="0"/>
              <a:t/>
            </a:r>
            <a:br>
              <a:rPr lang="en-US" smtClean="0"/>
            </a:br>
            <a:endParaRPr lang="en-AU" smtClean="0"/>
          </a:p>
        </p:txBody>
      </p:sp>
      <p:sp>
        <p:nvSpPr>
          <p:cNvPr id="10" name="Content Placeholder 9"/>
          <p:cNvSpPr>
            <a:spLocks noGrp="1"/>
          </p:cNvSpPr>
          <p:nvPr>
            <p:ph idx="1"/>
          </p:nvPr>
        </p:nvSpPr>
        <p:spPr/>
        <p:txBody>
          <a:bodyPr/>
          <a:lstStyle/>
          <a:p>
            <a:pPr marL="0" indent="0" eaLnBrk="1" hangingPunct="1">
              <a:buFont typeface="Wingdings" pitchFamily="2" charset="2"/>
              <a:buNone/>
              <a:defRPr/>
            </a:pPr>
            <a:r>
              <a:rPr lang="en-AU" dirty="0" smtClean="0"/>
              <a:t>Deal with paperwork so that the process is expedited, not delayed</a:t>
            </a:r>
          </a:p>
          <a:p>
            <a:pPr eaLnBrk="1" hangingPunct="1">
              <a:defRPr/>
            </a:pPr>
            <a:r>
              <a:rPr lang="en-AU" dirty="0" smtClean="0"/>
              <a:t>Nomination of Examiners form must be in before submission – check with your supervisor </a:t>
            </a:r>
          </a:p>
          <a:p>
            <a:pPr eaLnBrk="1" hangingPunct="1">
              <a:defRPr/>
            </a:pPr>
            <a:r>
              <a:rPr lang="en-AU" dirty="0" smtClean="0"/>
              <a:t>Don't sign off without checking for accuracy and completeness </a:t>
            </a:r>
          </a:p>
          <a:p>
            <a:pPr eaLnBrk="1" hangingPunct="1">
              <a:defRPr/>
            </a:pPr>
            <a:r>
              <a:rPr lang="en-AU" dirty="0" smtClean="0"/>
              <a:t>Consider the entire examination process</a:t>
            </a:r>
          </a:p>
          <a:p>
            <a:pPr eaLnBrk="1" hangingPunct="1">
              <a:defRPr/>
            </a:pPr>
            <a:r>
              <a:rPr lang="en-AU" dirty="0" smtClean="0"/>
              <a:t>Supervisors should ensure students KNOW what paperwork is required</a:t>
            </a:r>
          </a:p>
          <a:p>
            <a:pPr eaLnBrk="1" hangingPunct="1">
              <a:defRPr/>
            </a:pPr>
            <a:endParaRPr lang="en-AU" dirty="0"/>
          </a:p>
        </p:txBody>
      </p:sp>
      <p:sp>
        <p:nvSpPr>
          <p:cNvPr id="2" name="Date Placeholder 1"/>
          <p:cNvSpPr>
            <a:spLocks noGrp="1"/>
          </p:cNvSpPr>
          <p:nvPr>
            <p:ph type="dt" sz="half" idx="10"/>
          </p:nvPr>
        </p:nvSpPr>
        <p:spPr/>
        <p:txBody>
          <a:bodyPr/>
          <a:lstStyle/>
          <a:p>
            <a:r>
              <a:rPr lang="en-US" dirty="0" smtClean="0"/>
              <a:t> </a:t>
            </a:r>
            <a:endParaRPr lang="en-AU" dirty="0"/>
          </a:p>
        </p:txBody>
      </p:sp>
    </p:spTree>
    <p:extLst>
      <p:ext uri="{BB962C8B-B14F-4D97-AF65-F5344CB8AC3E}">
        <p14:creationId xmlns:p14="http://schemas.microsoft.com/office/powerpoint/2010/main" val="20373454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6"/>
          <p:cNvSpPr>
            <a:spLocks noGrp="1"/>
          </p:cNvSpPr>
          <p:nvPr>
            <p:ph type="title"/>
          </p:nvPr>
        </p:nvSpPr>
        <p:spPr>
          <a:xfrm>
            <a:off x="468313" y="560388"/>
            <a:ext cx="8389937" cy="996950"/>
          </a:xfrm>
        </p:spPr>
        <p:txBody>
          <a:bodyPr/>
          <a:lstStyle/>
          <a:p>
            <a:pPr eaLnBrk="1" hangingPunct="1"/>
            <a:r>
              <a:rPr lang="en-AU" smtClean="0"/>
              <a:t>Examiner Report Form – Recommendation (1)</a:t>
            </a:r>
            <a:r>
              <a:rPr lang="en-US" smtClean="0"/>
              <a:t/>
            </a:r>
            <a:br>
              <a:rPr lang="en-US" smtClean="0"/>
            </a:br>
            <a:endParaRPr lang="en-AU" smtClean="0"/>
          </a:p>
        </p:txBody>
      </p:sp>
      <p:sp>
        <p:nvSpPr>
          <p:cNvPr id="10" name="Content Placeholder 9"/>
          <p:cNvSpPr>
            <a:spLocks noGrp="1"/>
          </p:cNvSpPr>
          <p:nvPr>
            <p:ph idx="1"/>
          </p:nvPr>
        </p:nvSpPr>
        <p:spPr/>
        <p:txBody>
          <a:bodyPr/>
          <a:lstStyle/>
          <a:p>
            <a:pPr marL="0" indent="0" eaLnBrk="1" hangingPunct="1">
              <a:buFont typeface="Wingdings" pitchFamily="2" charset="2"/>
              <a:buNone/>
              <a:defRPr/>
            </a:pPr>
            <a:r>
              <a:rPr lang="en-AU" sz="2200" dirty="0" smtClean="0"/>
              <a:t>Examiners select only one of the five recommendations below:</a:t>
            </a:r>
          </a:p>
          <a:p>
            <a:pPr eaLnBrk="1" hangingPunct="1">
              <a:defRPr/>
            </a:pPr>
            <a:r>
              <a:rPr lang="en-AU" sz="2200" dirty="0" smtClean="0">
                <a:solidFill>
                  <a:srgbClr val="C00000"/>
                </a:solidFill>
              </a:rPr>
              <a:t>The thesis be classified as PASSED with no requirement for correction other than minor typographical or editorial matters</a:t>
            </a:r>
            <a:r>
              <a:rPr lang="en-AU" sz="2200" dirty="0" smtClean="0"/>
              <a:t>. The Chairperson of the Thesis Committee will require that the candidate correct such errors as pointed out by the Examiner; or </a:t>
            </a:r>
          </a:p>
          <a:p>
            <a:pPr eaLnBrk="1" hangingPunct="1">
              <a:defRPr/>
            </a:pPr>
            <a:r>
              <a:rPr lang="en-AU" sz="2200" dirty="0" smtClean="0"/>
              <a:t>The thesis be classified as PASSED after the candidate has </a:t>
            </a:r>
            <a:r>
              <a:rPr lang="en-AU" sz="2200" dirty="0" smtClean="0">
                <a:solidFill>
                  <a:srgbClr val="C00000"/>
                </a:solidFill>
              </a:rPr>
              <a:t>made minor textual and/or structural amendments</a:t>
            </a:r>
            <a:r>
              <a:rPr lang="en-AU" sz="2200" dirty="0" smtClean="0"/>
              <a:t> to the satisfaction of the Chairperson of the Thesis Committee as outlined in the Examiner’s Report; or</a:t>
            </a:r>
          </a:p>
          <a:p>
            <a:pPr eaLnBrk="1" hangingPunct="1">
              <a:defRPr/>
            </a:pPr>
            <a:endParaRPr lang="en-AU" sz="2200" dirty="0"/>
          </a:p>
        </p:txBody>
      </p:sp>
      <p:sp>
        <p:nvSpPr>
          <p:cNvPr id="2" name="TextBox 1"/>
          <p:cNvSpPr txBox="1"/>
          <p:nvPr/>
        </p:nvSpPr>
        <p:spPr>
          <a:xfrm>
            <a:off x="179390" y="2348850"/>
            <a:ext cx="432060" cy="369332"/>
          </a:xfrm>
          <a:prstGeom prst="rect">
            <a:avLst/>
          </a:prstGeom>
          <a:noFill/>
        </p:spPr>
        <p:txBody>
          <a:bodyPr wrap="square" rtlCol="0">
            <a:spAutoFit/>
          </a:bodyPr>
          <a:lstStyle/>
          <a:p>
            <a:r>
              <a:rPr lang="en-AU" b="1" dirty="0" smtClean="0">
                <a:solidFill>
                  <a:srgbClr val="C00000"/>
                </a:solidFill>
              </a:rPr>
              <a:t>A</a:t>
            </a:r>
            <a:endParaRPr lang="en-AU" b="1" dirty="0">
              <a:solidFill>
                <a:srgbClr val="C00000"/>
              </a:solidFill>
            </a:endParaRPr>
          </a:p>
        </p:txBody>
      </p:sp>
      <p:sp>
        <p:nvSpPr>
          <p:cNvPr id="5" name="TextBox 4"/>
          <p:cNvSpPr txBox="1"/>
          <p:nvPr/>
        </p:nvSpPr>
        <p:spPr>
          <a:xfrm>
            <a:off x="116443" y="4077090"/>
            <a:ext cx="557954" cy="369332"/>
          </a:xfrm>
          <a:prstGeom prst="rect">
            <a:avLst/>
          </a:prstGeom>
          <a:noFill/>
        </p:spPr>
        <p:txBody>
          <a:bodyPr wrap="square" rtlCol="0">
            <a:spAutoFit/>
          </a:bodyPr>
          <a:lstStyle/>
          <a:p>
            <a:r>
              <a:rPr lang="en-AU" b="1" dirty="0" smtClean="0">
                <a:solidFill>
                  <a:srgbClr val="C00000"/>
                </a:solidFill>
              </a:rPr>
              <a:t>B1</a:t>
            </a:r>
            <a:endParaRPr lang="en-AU" b="1" dirty="0">
              <a:solidFill>
                <a:srgbClr val="C00000"/>
              </a:solidFill>
            </a:endParaRPr>
          </a:p>
        </p:txBody>
      </p:sp>
    </p:spTree>
    <p:extLst>
      <p:ext uri="{BB962C8B-B14F-4D97-AF65-F5344CB8AC3E}">
        <p14:creationId xmlns:p14="http://schemas.microsoft.com/office/powerpoint/2010/main" val="37144847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6"/>
          <p:cNvSpPr>
            <a:spLocks noGrp="1"/>
          </p:cNvSpPr>
          <p:nvPr>
            <p:ph type="title"/>
          </p:nvPr>
        </p:nvSpPr>
        <p:spPr>
          <a:xfrm>
            <a:off x="468313" y="560388"/>
            <a:ext cx="8532812" cy="996950"/>
          </a:xfrm>
        </p:spPr>
        <p:txBody>
          <a:bodyPr/>
          <a:lstStyle/>
          <a:p>
            <a:pPr eaLnBrk="1" hangingPunct="1"/>
            <a:r>
              <a:rPr lang="en-AU" smtClean="0"/>
              <a:t>Examiner Report Form – Recommendation (2)</a:t>
            </a:r>
          </a:p>
        </p:txBody>
      </p:sp>
      <p:sp>
        <p:nvSpPr>
          <p:cNvPr id="16387" name="Content Placeholder 9"/>
          <p:cNvSpPr>
            <a:spLocks noGrp="1"/>
          </p:cNvSpPr>
          <p:nvPr>
            <p:ph idx="1"/>
          </p:nvPr>
        </p:nvSpPr>
        <p:spPr/>
        <p:txBody>
          <a:bodyPr/>
          <a:lstStyle/>
          <a:p>
            <a:pPr eaLnBrk="1" hangingPunct="1"/>
            <a:r>
              <a:rPr lang="en-AU" sz="2200" dirty="0" smtClean="0"/>
              <a:t>The thesis be classified as PASSED provided the candidate has </a:t>
            </a:r>
            <a:r>
              <a:rPr lang="en-AU" sz="2200" dirty="0" smtClean="0">
                <a:solidFill>
                  <a:srgbClr val="C00000"/>
                </a:solidFill>
              </a:rPr>
              <a:t>revised specific sections of the thesis </a:t>
            </a:r>
            <a:r>
              <a:rPr lang="en-AU" sz="2200" dirty="0" smtClean="0"/>
              <a:t>to the satisfaction of the Chairperson of the Thesis Committee as outlined in the Examiner’s Report. The Examiner may specify this category for a thesis which requires substantive revisions that will not change the substantive conclusions of the thesis; or </a:t>
            </a:r>
          </a:p>
          <a:p>
            <a:pPr eaLnBrk="1" hangingPunct="1"/>
            <a:endParaRPr lang="en-AU" sz="2200" dirty="0" smtClean="0"/>
          </a:p>
        </p:txBody>
      </p:sp>
      <p:sp>
        <p:nvSpPr>
          <p:cNvPr id="4" name="TextBox 3"/>
          <p:cNvSpPr txBox="1"/>
          <p:nvPr/>
        </p:nvSpPr>
        <p:spPr>
          <a:xfrm>
            <a:off x="123223" y="2276840"/>
            <a:ext cx="557954" cy="369332"/>
          </a:xfrm>
          <a:prstGeom prst="rect">
            <a:avLst/>
          </a:prstGeom>
          <a:noFill/>
        </p:spPr>
        <p:txBody>
          <a:bodyPr wrap="square" rtlCol="0">
            <a:spAutoFit/>
          </a:bodyPr>
          <a:lstStyle/>
          <a:p>
            <a:r>
              <a:rPr lang="en-AU" b="1" dirty="0" smtClean="0">
                <a:solidFill>
                  <a:srgbClr val="C00000"/>
                </a:solidFill>
              </a:rPr>
              <a:t>B2</a:t>
            </a:r>
            <a:endParaRPr lang="en-AU" b="1" dirty="0">
              <a:solidFill>
                <a:srgbClr val="C00000"/>
              </a:solidFill>
            </a:endParaRPr>
          </a:p>
        </p:txBody>
      </p:sp>
      <p:sp>
        <p:nvSpPr>
          <p:cNvPr id="2" name="AutoShape 2" descr="Image result for b1 &amp; B2 images"/>
          <p:cNvSpPr>
            <a:spLocks noChangeAspect="1" noChangeArrowheads="1"/>
          </p:cNvSpPr>
          <p:nvPr/>
        </p:nvSpPr>
        <p:spPr bwMode="auto">
          <a:xfrm>
            <a:off x="0" y="-136525"/>
            <a:ext cx="1533525" cy="11144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3" name="AutoShape 4" descr="Image result for b1 &amp; B2 images"/>
          <p:cNvSpPr>
            <a:spLocks noChangeAspect="1" noChangeArrowheads="1"/>
          </p:cNvSpPr>
          <p:nvPr/>
        </p:nvSpPr>
        <p:spPr bwMode="auto">
          <a:xfrm>
            <a:off x="152400" y="15875"/>
            <a:ext cx="1533525" cy="11144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pic>
        <p:nvPicPr>
          <p:cNvPr id="1030" name="Picture 6" descr="https://encrypted-tbn3.gstatic.com/images?q=tbn:ANd9GcTIWT1Pgu6D5iJQzydpdcmu_BJFu2fUv9uI2p4aXrOrFTIiw8ZjBLm5M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7830" y="4031530"/>
            <a:ext cx="2520350" cy="18342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87354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1086276" y="3844772"/>
            <a:ext cx="6726083" cy="1139601"/>
            <a:chOff x="1086276" y="3844772"/>
            <a:chExt cx="6726083" cy="1139601"/>
          </a:xfrm>
        </p:grpSpPr>
        <p:sp>
          <p:nvSpPr>
            <p:cNvPr id="12" name="Text Box 9"/>
            <p:cNvSpPr txBox="1">
              <a:spLocks noChangeArrowheads="1"/>
            </p:cNvSpPr>
            <p:nvPr/>
          </p:nvSpPr>
          <p:spPr bwMode="auto">
            <a:xfrm>
              <a:off x="1086276" y="3974391"/>
              <a:ext cx="2078034" cy="646331"/>
            </a:xfrm>
            <a:prstGeom prst="rect">
              <a:avLst/>
            </a:prstGeom>
            <a:noFill/>
            <a:ln w="9525" algn="ctr">
              <a:noFill/>
              <a:miter lim="800000"/>
              <a:headEnd/>
              <a:tailEnd/>
            </a:ln>
          </p:spPr>
          <p:txBody>
            <a:bodyPr wrap="square">
              <a:spAutoFit/>
            </a:bodyPr>
            <a:lstStyle/>
            <a:p>
              <a:pPr algn="ctr">
                <a:spcBef>
                  <a:spcPct val="50000"/>
                </a:spcBef>
              </a:pPr>
              <a:r>
                <a:rPr lang="en-AU" sz="1800" b="0" dirty="0" smtClean="0">
                  <a:latin typeface="Arial" charset="0"/>
                </a:rPr>
                <a:t>Research and Writing </a:t>
              </a:r>
              <a:r>
                <a:rPr lang="en-AU" sz="1800" b="0" dirty="0">
                  <a:latin typeface="Arial" charset="0"/>
                </a:rPr>
                <a:t>of Thesis</a:t>
              </a:r>
            </a:p>
          </p:txBody>
        </p:sp>
        <p:sp>
          <p:nvSpPr>
            <p:cNvPr id="75" name="Text Box 12"/>
            <p:cNvSpPr txBox="1">
              <a:spLocks noChangeArrowheads="1"/>
            </p:cNvSpPr>
            <p:nvPr/>
          </p:nvSpPr>
          <p:spPr bwMode="auto">
            <a:xfrm>
              <a:off x="4523606" y="3844772"/>
              <a:ext cx="3144738" cy="369332"/>
            </a:xfrm>
            <a:prstGeom prst="rect">
              <a:avLst/>
            </a:prstGeom>
            <a:noFill/>
            <a:ln w="9525" algn="ctr">
              <a:noFill/>
              <a:miter lim="800000"/>
              <a:headEnd/>
              <a:tailEnd/>
            </a:ln>
          </p:spPr>
          <p:txBody>
            <a:bodyPr wrap="square">
              <a:spAutoFit/>
            </a:bodyPr>
            <a:lstStyle/>
            <a:p>
              <a:pPr algn="ctr">
                <a:spcBef>
                  <a:spcPct val="50000"/>
                </a:spcBef>
              </a:pPr>
              <a:r>
                <a:rPr lang="en-AU" sz="1800" b="0" dirty="0">
                  <a:latin typeface="Arial" charset="0"/>
                </a:rPr>
                <a:t>Annual Progress Reports</a:t>
              </a:r>
            </a:p>
          </p:txBody>
        </p:sp>
        <p:sp>
          <p:nvSpPr>
            <p:cNvPr id="76" name="Text Box 23"/>
            <p:cNvSpPr txBox="1">
              <a:spLocks noChangeArrowheads="1"/>
            </p:cNvSpPr>
            <p:nvPr/>
          </p:nvSpPr>
          <p:spPr bwMode="auto">
            <a:xfrm>
              <a:off x="4528938" y="4338042"/>
              <a:ext cx="3283421" cy="646331"/>
            </a:xfrm>
            <a:prstGeom prst="rect">
              <a:avLst/>
            </a:prstGeom>
            <a:noFill/>
            <a:ln w="9525" algn="ctr">
              <a:noFill/>
              <a:miter lim="800000"/>
              <a:headEnd/>
              <a:tailEnd/>
            </a:ln>
          </p:spPr>
          <p:txBody>
            <a:bodyPr wrap="square">
              <a:spAutoFit/>
            </a:bodyPr>
            <a:lstStyle/>
            <a:p>
              <a:pPr algn="ctr">
                <a:spcBef>
                  <a:spcPct val="50000"/>
                </a:spcBef>
              </a:pPr>
              <a:r>
                <a:rPr lang="en-AU" sz="1800" b="0" dirty="0">
                  <a:latin typeface="Arial" charset="0"/>
                </a:rPr>
                <a:t>International Sponsored Students Reports</a:t>
              </a:r>
            </a:p>
          </p:txBody>
        </p:sp>
        <p:cxnSp>
          <p:nvCxnSpPr>
            <p:cNvPr id="144" name="Elbow Connector 143"/>
            <p:cNvCxnSpPr>
              <a:stCxn id="12" idx="3"/>
              <a:endCxn id="75" idx="1"/>
            </p:cNvCxnSpPr>
            <p:nvPr/>
          </p:nvCxnSpPr>
          <p:spPr>
            <a:xfrm flipV="1">
              <a:off x="3164310" y="4029438"/>
              <a:ext cx="1359296" cy="268119"/>
            </a:xfrm>
            <a:prstGeom prst="bentConnector3">
              <a:avLst>
                <a:gd name="adj1" fmla="val 50000"/>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52" name="Elbow Connector 151"/>
            <p:cNvCxnSpPr>
              <a:stCxn id="12" idx="3"/>
            </p:cNvCxnSpPr>
            <p:nvPr/>
          </p:nvCxnSpPr>
          <p:spPr>
            <a:xfrm>
              <a:off x="3164310" y="4297557"/>
              <a:ext cx="1364628" cy="323165"/>
            </a:xfrm>
            <a:prstGeom prst="bentConnector3">
              <a:avLst>
                <a:gd name="adj1" fmla="val 50000"/>
              </a:avLst>
            </a:prstGeom>
            <a:ln>
              <a:tailEnd type="arrow"/>
            </a:ln>
          </p:spPr>
          <p:style>
            <a:lnRef idx="2">
              <a:schemeClr val="accent1"/>
            </a:lnRef>
            <a:fillRef idx="0">
              <a:schemeClr val="accent1"/>
            </a:fillRef>
            <a:effectRef idx="1">
              <a:schemeClr val="accent1"/>
            </a:effectRef>
            <a:fontRef idx="minor">
              <a:schemeClr val="tx1"/>
            </a:fontRef>
          </p:style>
        </p:cxnSp>
      </p:grpSp>
      <p:sp>
        <p:nvSpPr>
          <p:cNvPr id="171" name="Title 22"/>
          <p:cNvSpPr>
            <a:spLocks noGrp="1"/>
          </p:cNvSpPr>
          <p:nvPr>
            <p:ph type="title"/>
          </p:nvPr>
        </p:nvSpPr>
        <p:spPr>
          <a:xfrm>
            <a:off x="323528" y="260648"/>
            <a:ext cx="8207375" cy="996950"/>
          </a:xfrm>
        </p:spPr>
        <p:txBody>
          <a:bodyPr anchor="t"/>
          <a:lstStyle/>
          <a:p>
            <a:r>
              <a:rPr lang="en-AU" dirty="0" smtClean="0"/>
              <a:t/>
            </a:r>
            <a:br>
              <a:rPr lang="en-AU" dirty="0" smtClean="0"/>
            </a:br>
            <a:r>
              <a:rPr lang="en-AU" dirty="0" smtClean="0"/>
              <a:t>Overview of the Research Degree Process</a:t>
            </a:r>
            <a:endParaRPr lang="en-AU" dirty="0"/>
          </a:p>
        </p:txBody>
      </p:sp>
      <p:grpSp>
        <p:nvGrpSpPr>
          <p:cNvPr id="5" name="Group 4"/>
          <p:cNvGrpSpPr/>
          <p:nvPr/>
        </p:nvGrpSpPr>
        <p:grpSpPr>
          <a:xfrm>
            <a:off x="1177869" y="2824695"/>
            <a:ext cx="1928733" cy="1149696"/>
            <a:chOff x="1177869" y="2824695"/>
            <a:chExt cx="1928733" cy="1149696"/>
          </a:xfrm>
        </p:grpSpPr>
        <p:sp>
          <p:nvSpPr>
            <p:cNvPr id="129" name="Flowchart: Decision 128"/>
            <p:cNvSpPr/>
            <p:nvPr/>
          </p:nvSpPr>
          <p:spPr>
            <a:xfrm>
              <a:off x="1763073" y="3361743"/>
              <a:ext cx="749859" cy="612648"/>
            </a:xfrm>
            <a:prstGeom prst="flowChartDecision">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 name="Rectangle 10"/>
            <p:cNvSpPr/>
            <p:nvPr/>
          </p:nvSpPr>
          <p:spPr>
            <a:xfrm>
              <a:off x="1177869" y="2992411"/>
              <a:ext cx="1928733" cy="369332"/>
            </a:xfrm>
            <a:prstGeom prst="rect">
              <a:avLst/>
            </a:prstGeom>
          </p:spPr>
          <p:txBody>
            <a:bodyPr wrap="none">
              <a:spAutoFit/>
            </a:bodyPr>
            <a:lstStyle/>
            <a:p>
              <a:pPr algn="ctr">
                <a:spcBef>
                  <a:spcPct val="50000"/>
                </a:spcBef>
              </a:pPr>
              <a:r>
                <a:rPr lang="en-AU" sz="1800" b="0" dirty="0">
                  <a:latin typeface="Arial" charset="0"/>
                </a:rPr>
                <a:t>Ethics Clearance</a:t>
              </a:r>
            </a:p>
          </p:txBody>
        </p:sp>
        <p:sp>
          <p:nvSpPr>
            <p:cNvPr id="15" name="TextBox 14"/>
            <p:cNvSpPr txBox="1"/>
            <p:nvPr/>
          </p:nvSpPr>
          <p:spPr>
            <a:xfrm>
              <a:off x="1259632" y="3635689"/>
              <a:ext cx="503441" cy="246221"/>
            </a:xfrm>
            <a:prstGeom prst="rect">
              <a:avLst/>
            </a:prstGeom>
            <a:noFill/>
          </p:spPr>
          <p:txBody>
            <a:bodyPr wrap="square" rtlCol="0">
              <a:spAutoFit/>
            </a:bodyPr>
            <a:lstStyle/>
            <a:p>
              <a:pPr algn="r"/>
              <a:r>
                <a:rPr lang="en-AU" sz="1000" dirty="0" smtClean="0">
                  <a:latin typeface="+mn-lt"/>
                </a:rPr>
                <a:t>YES</a:t>
              </a:r>
              <a:endParaRPr lang="en-AU" sz="1000" dirty="0">
                <a:latin typeface="+mn-lt"/>
              </a:endParaRPr>
            </a:p>
          </p:txBody>
        </p:sp>
        <p:sp>
          <p:nvSpPr>
            <p:cNvPr id="26" name="TextBox 25"/>
            <p:cNvSpPr txBox="1"/>
            <p:nvPr/>
          </p:nvSpPr>
          <p:spPr>
            <a:xfrm>
              <a:off x="2482689" y="3627994"/>
              <a:ext cx="436626" cy="246221"/>
            </a:xfrm>
            <a:prstGeom prst="rect">
              <a:avLst/>
            </a:prstGeom>
            <a:noFill/>
          </p:spPr>
          <p:txBody>
            <a:bodyPr wrap="square" rtlCol="0">
              <a:spAutoFit/>
            </a:bodyPr>
            <a:lstStyle/>
            <a:p>
              <a:r>
                <a:rPr lang="en-AU" sz="1000" dirty="0" smtClean="0">
                  <a:latin typeface="+mn-lt"/>
                </a:rPr>
                <a:t>NO</a:t>
              </a:r>
              <a:endParaRPr lang="en-AU" sz="1000" dirty="0">
                <a:latin typeface="+mn-lt"/>
              </a:endParaRPr>
            </a:p>
          </p:txBody>
        </p:sp>
        <p:cxnSp>
          <p:nvCxnSpPr>
            <p:cNvPr id="180" name="Straight Arrow Connector 179"/>
            <p:cNvCxnSpPr>
              <a:stCxn id="7" idx="2"/>
              <a:endCxn id="11" idx="0"/>
            </p:cNvCxnSpPr>
            <p:nvPr/>
          </p:nvCxnSpPr>
          <p:spPr>
            <a:xfrm>
              <a:off x="2142236" y="2824695"/>
              <a:ext cx="0" cy="16771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grpSp>
        <p:nvGrpSpPr>
          <p:cNvPr id="9" name="Group 8"/>
          <p:cNvGrpSpPr/>
          <p:nvPr/>
        </p:nvGrpSpPr>
        <p:grpSpPr>
          <a:xfrm>
            <a:off x="1191579" y="4528508"/>
            <a:ext cx="1871663" cy="1761603"/>
            <a:chOff x="1191579" y="4528508"/>
            <a:chExt cx="1871663" cy="1761603"/>
          </a:xfrm>
        </p:grpSpPr>
        <p:sp>
          <p:nvSpPr>
            <p:cNvPr id="63" name="Text Box 20"/>
            <p:cNvSpPr txBox="1">
              <a:spLocks noChangeArrowheads="1"/>
            </p:cNvSpPr>
            <p:nvPr/>
          </p:nvSpPr>
          <p:spPr bwMode="auto">
            <a:xfrm>
              <a:off x="1191579" y="4734900"/>
              <a:ext cx="1871663" cy="915987"/>
            </a:xfrm>
            <a:prstGeom prst="rect">
              <a:avLst/>
            </a:prstGeom>
            <a:noFill/>
            <a:ln w="9525" algn="ctr">
              <a:noFill/>
              <a:miter lim="800000"/>
              <a:headEnd/>
              <a:tailEnd/>
            </a:ln>
          </p:spPr>
          <p:txBody>
            <a:bodyPr>
              <a:spAutoFit/>
            </a:bodyPr>
            <a:lstStyle/>
            <a:p>
              <a:pPr algn="ctr">
                <a:spcBef>
                  <a:spcPct val="50000"/>
                </a:spcBef>
              </a:pPr>
              <a:r>
                <a:rPr lang="en-AU" sz="1800" b="0" dirty="0">
                  <a:latin typeface="Arial" charset="0"/>
                </a:rPr>
                <a:t>Submission of Thesis for Examination</a:t>
              </a:r>
            </a:p>
          </p:txBody>
        </p:sp>
        <p:sp>
          <p:nvSpPr>
            <p:cNvPr id="69" name="Text Box 10"/>
            <p:cNvSpPr txBox="1">
              <a:spLocks noChangeArrowheads="1"/>
            </p:cNvSpPr>
            <p:nvPr/>
          </p:nvSpPr>
          <p:spPr bwMode="auto">
            <a:xfrm>
              <a:off x="1360924" y="5920779"/>
              <a:ext cx="1558391" cy="369332"/>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3500000" scaled="1"/>
              <a:tileRect/>
            </a:gradFill>
            <a:ln w="9525" algn="ctr">
              <a:noFill/>
              <a:miter lim="800000"/>
              <a:headEnd/>
              <a:tailEnd/>
            </a:ln>
          </p:spPr>
          <p:txBody>
            <a:bodyPr wrap="square">
              <a:spAutoFit/>
            </a:bodyPr>
            <a:lstStyle/>
            <a:p>
              <a:pPr algn="ctr">
                <a:spcBef>
                  <a:spcPct val="50000"/>
                </a:spcBef>
              </a:pPr>
              <a:r>
                <a:rPr lang="en-AU" sz="1800" dirty="0">
                  <a:latin typeface="Arial" charset="0"/>
                </a:rPr>
                <a:t>Graduation</a:t>
              </a:r>
            </a:p>
          </p:txBody>
        </p:sp>
        <p:cxnSp>
          <p:nvCxnSpPr>
            <p:cNvPr id="179" name="Straight Arrow Connector 178"/>
            <p:cNvCxnSpPr/>
            <p:nvPr/>
          </p:nvCxnSpPr>
          <p:spPr>
            <a:xfrm>
              <a:off x="2125293" y="5623532"/>
              <a:ext cx="2118" cy="21983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81" name="Straight Arrow Connector 180"/>
            <p:cNvCxnSpPr/>
            <p:nvPr/>
          </p:nvCxnSpPr>
          <p:spPr>
            <a:xfrm>
              <a:off x="2125293" y="4528508"/>
              <a:ext cx="0" cy="2654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grpSp>
        <p:nvGrpSpPr>
          <p:cNvPr id="4" name="Group 3"/>
          <p:cNvGrpSpPr/>
          <p:nvPr/>
        </p:nvGrpSpPr>
        <p:grpSpPr>
          <a:xfrm>
            <a:off x="741852" y="1499187"/>
            <a:ext cx="7093352" cy="1325508"/>
            <a:chOff x="741852" y="1499187"/>
            <a:chExt cx="7093352" cy="1325508"/>
          </a:xfrm>
        </p:grpSpPr>
        <p:sp>
          <p:nvSpPr>
            <p:cNvPr id="6" name="Rectangle 5"/>
            <p:cNvSpPr/>
            <p:nvPr/>
          </p:nvSpPr>
          <p:spPr>
            <a:xfrm>
              <a:off x="1522002" y="1989106"/>
              <a:ext cx="1236236" cy="369332"/>
            </a:xfrm>
            <a:prstGeom prst="rect">
              <a:avLst/>
            </a:prstGeom>
          </p:spPr>
          <p:txBody>
            <a:bodyPr wrap="none">
              <a:spAutoFit/>
            </a:bodyPr>
            <a:lstStyle/>
            <a:p>
              <a:pPr algn="ctr">
                <a:spcBef>
                  <a:spcPct val="50000"/>
                </a:spcBef>
              </a:pPr>
              <a:r>
                <a:rPr lang="en-AU" sz="1800" b="0" dirty="0">
                  <a:latin typeface="Arial" charset="0"/>
                </a:rPr>
                <a:t>Enrolment</a:t>
              </a:r>
            </a:p>
          </p:txBody>
        </p:sp>
        <p:sp>
          <p:nvSpPr>
            <p:cNvPr id="7" name="Rectangle 6"/>
            <p:cNvSpPr/>
            <p:nvPr/>
          </p:nvSpPr>
          <p:spPr>
            <a:xfrm>
              <a:off x="741852" y="2455363"/>
              <a:ext cx="2800767" cy="369332"/>
            </a:xfrm>
            <a:prstGeom prst="rect">
              <a:avLst/>
            </a:prstGeom>
          </p:spPr>
          <p:txBody>
            <a:bodyPr wrap="none">
              <a:spAutoFit/>
            </a:bodyPr>
            <a:lstStyle/>
            <a:p>
              <a:pPr algn="ctr">
                <a:spcBef>
                  <a:spcPct val="50000"/>
                </a:spcBef>
              </a:pPr>
              <a:r>
                <a:rPr lang="en-AU" sz="1800" b="0" dirty="0">
                  <a:latin typeface="Arial" charset="0"/>
                </a:rPr>
                <a:t>Application for Candidacy</a:t>
              </a:r>
            </a:p>
          </p:txBody>
        </p:sp>
        <p:sp>
          <p:nvSpPr>
            <p:cNvPr id="28" name="Rectangle 27"/>
            <p:cNvSpPr/>
            <p:nvPr/>
          </p:nvSpPr>
          <p:spPr>
            <a:xfrm>
              <a:off x="773439" y="1499187"/>
              <a:ext cx="2762359" cy="369332"/>
            </a:xfrm>
            <a:prstGeom prst="rect">
              <a:avLst/>
            </a:prstGeom>
          </p:spPr>
          <p:txBody>
            <a:bodyPr wrap="none">
              <a:spAutoFit/>
            </a:bodyPr>
            <a:lstStyle/>
            <a:p>
              <a:pPr marL="0" indent="0" algn="ctr">
                <a:buNone/>
              </a:pPr>
              <a:r>
                <a:rPr lang="en-AU" sz="1800" b="0" dirty="0">
                  <a:latin typeface="Arial" charset="0"/>
                </a:rPr>
                <a:t>Application for Admission</a:t>
              </a:r>
            </a:p>
          </p:txBody>
        </p:sp>
        <p:cxnSp>
          <p:nvCxnSpPr>
            <p:cNvPr id="67" name="Straight Arrow Connector 66"/>
            <p:cNvCxnSpPr/>
            <p:nvPr/>
          </p:nvCxnSpPr>
          <p:spPr>
            <a:xfrm>
              <a:off x="2140120" y="1774888"/>
              <a:ext cx="0" cy="24257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15" name="Straight Arrow Connector 214"/>
            <p:cNvCxnSpPr>
              <a:stCxn id="6" idx="2"/>
              <a:endCxn id="7" idx="0"/>
            </p:cNvCxnSpPr>
            <p:nvPr/>
          </p:nvCxnSpPr>
          <p:spPr>
            <a:xfrm>
              <a:off x="2140120" y="2276872"/>
              <a:ext cx="2116" cy="17849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3" name="Elbow Connector 22"/>
            <p:cNvCxnSpPr/>
            <p:nvPr/>
          </p:nvCxnSpPr>
          <p:spPr>
            <a:xfrm>
              <a:off x="3316710" y="2173772"/>
              <a:ext cx="1111274"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5" name="Text Box 12"/>
            <p:cNvSpPr txBox="1">
              <a:spLocks noChangeArrowheads="1"/>
            </p:cNvSpPr>
            <p:nvPr/>
          </p:nvSpPr>
          <p:spPr bwMode="auto">
            <a:xfrm>
              <a:off x="4690466" y="2004691"/>
              <a:ext cx="3144738" cy="369332"/>
            </a:xfrm>
            <a:prstGeom prst="rect">
              <a:avLst/>
            </a:prstGeom>
            <a:noFill/>
            <a:ln w="9525" algn="ctr">
              <a:noFill/>
              <a:miter lim="800000"/>
              <a:headEnd/>
              <a:tailEnd/>
            </a:ln>
          </p:spPr>
          <p:txBody>
            <a:bodyPr wrap="square">
              <a:spAutoFit/>
            </a:bodyPr>
            <a:lstStyle/>
            <a:p>
              <a:pPr algn="ctr">
                <a:spcBef>
                  <a:spcPct val="50000"/>
                </a:spcBef>
              </a:pPr>
              <a:r>
                <a:rPr lang="en-AU" sz="1800" b="0" dirty="0" smtClean="0">
                  <a:latin typeface="Arial" charset="0"/>
                </a:rPr>
                <a:t>Research Integrity Unit</a:t>
              </a:r>
              <a:endParaRPr lang="en-AU" sz="1800" b="0" dirty="0">
                <a:latin typeface="Arial" charset="0"/>
              </a:endParaRPr>
            </a:p>
          </p:txBody>
        </p:sp>
      </p:grpSp>
      <p:sp>
        <p:nvSpPr>
          <p:cNvPr id="2" name="Date Placeholder 1"/>
          <p:cNvSpPr>
            <a:spLocks noGrp="1"/>
          </p:cNvSpPr>
          <p:nvPr>
            <p:ph type="dt" sz="half" idx="10"/>
          </p:nvPr>
        </p:nvSpPr>
        <p:spPr/>
        <p:txBody>
          <a:bodyPr/>
          <a:lstStyle/>
          <a:p>
            <a:endParaRPr lang="en-AU" dirty="0"/>
          </a:p>
        </p:txBody>
      </p:sp>
      <p:sp>
        <p:nvSpPr>
          <p:cNvPr id="3" name="TextBox 2"/>
          <p:cNvSpPr txBox="1"/>
          <p:nvPr/>
        </p:nvSpPr>
        <p:spPr>
          <a:xfrm>
            <a:off x="4419774" y="1683853"/>
            <a:ext cx="3888540" cy="276999"/>
          </a:xfrm>
          <a:prstGeom prst="rect">
            <a:avLst/>
          </a:prstGeom>
          <a:noFill/>
        </p:spPr>
        <p:txBody>
          <a:bodyPr wrap="square" rtlCol="0">
            <a:spAutoFit/>
          </a:bodyPr>
          <a:lstStyle/>
          <a:p>
            <a:r>
              <a:rPr lang="en-AU" sz="1200" dirty="0" smtClean="0"/>
              <a:t>Proficient English Language Assessment - support</a:t>
            </a:r>
            <a:endParaRPr lang="en-AU" sz="1200" dirty="0"/>
          </a:p>
        </p:txBody>
      </p:sp>
    </p:spTree>
    <p:extLst>
      <p:ext uri="{BB962C8B-B14F-4D97-AF65-F5344CB8AC3E}">
        <p14:creationId xmlns:p14="http://schemas.microsoft.com/office/powerpoint/2010/main" val="1693384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left)">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up)">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6"/>
          <p:cNvSpPr>
            <a:spLocks noGrp="1"/>
          </p:cNvSpPr>
          <p:nvPr>
            <p:ph type="title"/>
          </p:nvPr>
        </p:nvSpPr>
        <p:spPr>
          <a:xfrm>
            <a:off x="468313" y="560388"/>
            <a:ext cx="8532812" cy="996950"/>
          </a:xfrm>
        </p:spPr>
        <p:txBody>
          <a:bodyPr/>
          <a:lstStyle/>
          <a:p>
            <a:pPr eaLnBrk="1" hangingPunct="1"/>
            <a:r>
              <a:rPr lang="en-AU" smtClean="0"/>
              <a:t>Examiner Report Form – Recommendation (3)</a:t>
            </a:r>
            <a:r>
              <a:rPr lang="en-US" smtClean="0"/>
              <a:t/>
            </a:r>
            <a:br>
              <a:rPr lang="en-US" smtClean="0"/>
            </a:br>
            <a:endParaRPr lang="en-AU" smtClean="0"/>
          </a:p>
        </p:txBody>
      </p:sp>
      <p:sp>
        <p:nvSpPr>
          <p:cNvPr id="17411" name="Content Placeholder 9"/>
          <p:cNvSpPr>
            <a:spLocks noGrp="1"/>
          </p:cNvSpPr>
          <p:nvPr>
            <p:ph idx="1"/>
          </p:nvPr>
        </p:nvSpPr>
        <p:spPr/>
        <p:txBody>
          <a:bodyPr/>
          <a:lstStyle/>
          <a:p>
            <a:pPr eaLnBrk="1" hangingPunct="1"/>
            <a:r>
              <a:rPr lang="en-AU" sz="2200" dirty="0" smtClean="0"/>
              <a:t>The Thesis be </a:t>
            </a:r>
            <a:r>
              <a:rPr lang="en-AU" sz="2200" dirty="0" smtClean="0">
                <a:solidFill>
                  <a:srgbClr val="C00000"/>
                </a:solidFill>
              </a:rPr>
              <a:t>SUBMITTED IN A REVISED FORM FOR RE-EXAMINATION </a:t>
            </a:r>
            <a:r>
              <a:rPr lang="en-AU" sz="2200" dirty="0" smtClean="0"/>
              <a:t>by the original Examiner after further research, rewriting, re-organisation, and/or </a:t>
            </a:r>
            <a:r>
              <a:rPr lang="en-AU" sz="2200" dirty="0" err="1" smtClean="0"/>
              <a:t>reconceptualisation</a:t>
            </a:r>
            <a:r>
              <a:rPr lang="en-AU" sz="2200" dirty="0" smtClean="0"/>
              <a:t>. The Examiner may specify this category for a thesis which requires major, substantive amendments. In the report the Examiner shall provide detailed guidance to the candidate to assist revision; or </a:t>
            </a:r>
          </a:p>
          <a:p>
            <a:pPr eaLnBrk="1" hangingPunct="1"/>
            <a:r>
              <a:rPr lang="en-AU" sz="2200" dirty="0" smtClean="0"/>
              <a:t>The thesis be classified as </a:t>
            </a:r>
            <a:r>
              <a:rPr lang="en-AU" sz="2200" dirty="0" smtClean="0">
                <a:solidFill>
                  <a:srgbClr val="C00000"/>
                </a:solidFill>
              </a:rPr>
              <a:t>FAILED, without right to resubmit the thesis</a:t>
            </a:r>
            <a:r>
              <a:rPr lang="en-AU" sz="2200" dirty="0" smtClean="0"/>
              <a:t>, on the basis that a significant amount of additional research work and/or major substantive revision will not raise the thesis to an acceptable standard.</a:t>
            </a:r>
          </a:p>
          <a:p>
            <a:pPr eaLnBrk="1" hangingPunct="1"/>
            <a:endParaRPr lang="en-AU" sz="2200" dirty="0" smtClean="0"/>
          </a:p>
        </p:txBody>
      </p:sp>
      <p:sp>
        <p:nvSpPr>
          <p:cNvPr id="4" name="TextBox 3"/>
          <p:cNvSpPr txBox="1"/>
          <p:nvPr/>
        </p:nvSpPr>
        <p:spPr>
          <a:xfrm>
            <a:off x="116443" y="2420860"/>
            <a:ext cx="557954" cy="369332"/>
          </a:xfrm>
          <a:prstGeom prst="rect">
            <a:avLst/>
          </a:prstGeom>
          <a:noFill/>
        </p:spPr>
        <p:txBody>
          <a:bodyPr wrap="square" rtlCol="0">
            <a:spAutoFit/>
          </a:bodyPr>
          <a:lstStyle/>
          <a:p>
            <a:r>
              <a:rPr lang="en-AU" b="1" dirty="0" smtClean="0">
                <a:solidFill>
                  <a:srgbClr val="C00000"/>
                </a:solidFill>
              </a:rPr>
              <a:t>C</a:t>
            </a:r>
            <a:endParaRPr lang="en-AU" b="1" dirty="0">
              <a:solidFill>
                <a:srgbClr val="C00000"/>
              </a:solidFill>
            </a:endParaRPr>
          </a:p>
        </p:txBody>
      </p:sp>
      <p:sp>
        <p:nvSpPr>
          <p:cNvPr id="5" name="TextBox 4"/>
          <p:cNvSpPr txBox="1"/>
          <p:nvPr/>
        </p:nvSpPr>
        <p:spPr>
          <a:xfrm>
            <a:off x="116443" y="4581160"/>
            <a:ext cx="557954" cy="369332"/>
          </a:xfrm>
          <a:prstGeom prst="rect">
            <a:avLst/>
          </a:prstGeom>
          <a:noFill/>
        </p:spPr>
        <p:txBody>
          <a:bodyPr wrap="square" rtlCol="0">
            <a:spAutoFit/>
          </a:bodyPr>
          <a:lstStyle/>
          <a:p>
            <a:r>
              <a:rPr lang="en-AU" b="1" dirty="0" smtClean="0">
                <a:solidFill>
                  <a:srgbClr val="C00000"/>
                </a:solidFill>
              </a:rPr>
              <a:t>F</a:t>
            </a:r>
            <a:endParaRPr lang="en-AU" b="1" dirty="0">
              <a:solidFill>
                <a:srgbClr val="C00000"/>
              </a:solidFill>
            </a:endParaRPr>
          </a:p>
        </p:txBody>
      </p:sp>
    </p:spTree>
    <p:extLst>
      <p:ext uri="{BB962C8B-B14F-4D97-AF65-F5344CB8AC3E}">
        <p14:creationId xmlns:p14="http://schemas.microsoft.com/office/powerpoint/2010/main" val="63157340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99" name="Text Box 64"/>
          <p:cNvSpPr txBox="1">
            <a:spLocks noChangeArrowheads="1"/>
          </p:cNvSpPr>
          <p:nvPr/>
        </p:nvSpPr>
        <p:spPr bwMode="auto">
          <a:xfrm>
            <a:off x="571472" y="5301260"/>
            <a:ext cx="5883275" cy="1015663"/>
          </a:xfrm>
          <a:prstGeom prst="rect">
            <a:avLst/>
          </a:prstGeom>
          <a:noFill/>
          <a:ln w="9525">
            <a:noFill/>
            <a:miter lim="800000"/>
            <a:headEnd/>
            <a:tailEnd/>
          </a:ln>
        </p:spPr>
        <p:txBody>
          <a:bodyPr>
            <a:spAutoFit/>
          </a:bodyPr>
          <a:lstStyle/>
          <a:p>
            <a:r>
              <a:rPr lang="en-AU" sz="1200" u="sng" dirty="0">
                <a:solidFill>
                  <a:srgbClr val="333333"/>
                </a:solidFill>
                <a:latin typeface="Arial" charset="0"/>
              </a:rPr>
              <a:t>Key to Result Column:</a:t>
            </a:r>
            <a:r>
              <a:rPr lang="en-AU" sz="1200" dirty="0">
                <a:solidFill>
                  <a:srgbClr val="333333"/>
                </a:solidFill>
                <a:latin typeface="Arial" charset="0"/>
              </a:rPr>
              <a:t>	</a:t>
            </a:r>
          </a:p>
          <a:p>
            <a:r>
              <a:rPr lang="en-AU" sz="1200" b="1" dirty="0">
                <a:solidFill>
                  <a:srgbClr val="333333"/>
                </a:solidFill>
                <a:latin typeface="Arial" charset="0"/>
              </a:rPr>
              <a:t>P:</a:t>
            </a:r>
            <a:r>
              <a:rPr lang="en-AU" sz="1200" dirty="0">
                <a:solidFill>
                  <a:srgbClr val="333333"/>
                </a:solidFill>
                <a:latin typeface="Arial" charset="0"/>
              </a:rPr>
              <a:t> Pass, no amendment</a:t>
            </a:r>
          </a:p>
          <a:p>
            <a:r>
              <a:rPr lang="en-AU" sz="1200" b="1" dirty="0">
                <a:solidFill>
                  <a:srgbClr val="333333"/>
                </a:solidFill>
                <a:latin typeface="Arial" charset="0"/>
              </a:rPr>
              <a:t>A:</a:t>
            </a:r>
            <a:r>
              <a:rPr lang="en-AU" sz="1200" dirty="0">
                <a:solidFill>
                  <a:srgbClr val="333333"/>
                </a:solidFill>
                <a:latin typeface="Arial" charset="0"/>
              </a:rPr>
              <a:t> Pass, having been amended (includes B1 and B2 options)</a:t>
            </a:r>
          </a:p>
          <a:p>
            <a:r>
              <a:rPr lang="en-AU" sz="1200" b="1" dirty="0">
                <a:solidFill>
                  <a:srgbClr val="333333"/>
                </a:solidFill>
                <a:latin typeface="Arial" charset="0"/>
              </a:rPr>
              <a:t>R:</a:t>
            </a:r>
            <a:r>
              <a:rPr lang="en-AU" sz="1200" dirty="0">
                <a:solidFill>
                  <a:srgbClr val="333333"/>
                </a:solidFill>
                <a:latin typeface="Arial" charset="0"/>
              </a:rPr>
              <a:t> Pass, having been resubmitted</a:t>
            </a:r>
          </a:p>
          <a:p>
            <a:r>
              <a:rPr lang="en-AU" sz="1200" b="1" dirty="0">
                <a:solidFill>
                  <a:srgbClr val="333333"/>
                </a:solidFill>
                <a:latin typeface="Arial" charset="0"/>
              </a:rPr>
              <a:t>F:</a:t>
            </a:r>
            <a:r>
              <a:rPr lang="en-AU" sz="1200" dirty="0">
                <a:solidFill>
                  <a:srgbClr val="333333"/>
                </a:solidFill>
                <a:latin typeface="Arial" charset="0"/>
              </a:rPr>
              <a:t> Fail</a:t>
            </a:r>
            <a:endParaRPr lang="en-AU" sz="1200" u="sng" dirty="0">
              <a:solidFill>
                <a:srgbClr val="333333"/>
              </a:solidFill>
              <a:latin typeface="Arial" charset="0"/>
            </a:endParaRPr>
          </a:p>
        </p:txBody>
      </p:sp>
      <p:sp>
        <p:nvSpPr>
          <p:cNvPr id="7" name="Title 6"/>
          <p:cNvSpPr>
            <a:spLocks noGrp="1"/>
          </p:cNvSpPr>
          <p:nvPr>
            <p:ph type="title"/>
          </p:nvPr>
        </p:nvSpPr>
        <p:spPr/>
        <p:txBody>
          <a:bodyPr/>
          <a:lstStyle/>
          <a:p>
            <a:r>
              <a:rPr lang="en-AU" dirty="0" smtClean="0"/>
              <a:t>Higher Degree by Research Completions</a:t>
            </a:r>
            <a:endParaRPr lang="en-AU" dirty="0"/>
          </a:p>
        </p:txBody>
      </p:sp>
      <p:sp>
        <p:nvSpPr>
          <p:cNvPr id="9" name="Line 5"/>
          <p:cNvSpPr>
            <a:spLocks noChangeShapeType="1"/>
          </p:cNvSpPr>
          <p:nvPr/>
        </p:nvSpPr>
        <p:spPr bwMode="auto">
          <a:xfrm>
            <a:off x="-32" y="1285860"/>
            <a:ext cx="8001000" cy="0"/>
          </a:xfrm>
          <a:prstGeom prst="line">
            <a:avLst/>
          </a:prstGeom>
          <a:noFill/>
          <a:ln w="28575">
            <a:solidFill>
              <a:schemeClr val="accent1"/>
            </a:solidFill>
            <a:round/>
            <a:headEnd/>
            <a:tailEnd/>
          </a:ln>
        </p:spPr>
        <p:txBody>
          <a:bodyPr/>
          <a:lstStyle/>
          <a:p>
            <a:endParaRPr lang="en-AU" b="1">
              <a:solidFill>
                <a:srgbClr val="333333"/>
              </a:solidFill>
            </a:endParaRPr>
          </a:p>
        </p:txBody>
      </p:sp>
      <p:graphicFrame>
        <p:nvGraphicFramePr>
          <p:cNvPr id="8" name="Group 6"/>
          <p:cNvGraphicFramePr>
            <a:graphicFrameLocks noGrp="1"/>
          </p:cNvGraphicFramePr>
          <p:nvPr>
            <p:extLst>
              <p:ext uri="{D42A27DB-BD31-4B8C-83A1-F6EECF244321}">
                <p14:modId xmlns:p14="http://schemas.microsoft.com/office/powerpoint/2010/main" val="3103787545"/>
              </p:ext>
            </p:extLst>
          </p:nvPr>
        </p:nvGraphicFramePr>
        <p:xfrm>
          <a:off x="827584" y="1628800"/>
          <a:ext cx="7488937" cy="3672459"/>
        </p:xfrm>
        <a:graphic>
          <a:graphicData uri="http://schemas.openxmlformats.org/drawingml/2006/table">
            <a:tbl>
              <a:tblPr/>
              <a:tblGrid>
                <a:gridCol w="1348009"/>
                <a:gridCol w="1198230"/>
                <a:gridCol w="1198230"/>
                <a:gridCol w="1048450"/>
                <a:gridCol w="1348009"/>
                <a:gridCol w="1348009"/>
              </a:tblGrid>
              <a:tr h="648081">
                <a:tc>
                  <a:txBody>
                    <a:bodyPr/>
                    <a:lstStyle/>
                    <a:p>
                      <a:pPr marL="0" marR="0" lvl="0" indent="0" algn="ctr" defTabSz="914400" rtl="0" eaLnBrk="1" fontAlgn="base" latinLnBrk="0" hangingPunct="1">
                        <a:lnSpc>
                          <a:spcPct val="100000"/>
                        </a:lnSpc>
                        <a:spcBef>
                          <a:spcPct val="25000"/>
                        </a:spcBef>
                        <a:spcAft>
                          <a:spcPct val="0"/>
                        </a:spcAft>
                        <a:buClrTx/>
                        <a:buSzTx/>
                        <a:buFontTx/>
                        <a:buNone/>
                        <a:tabLst/>
                      </a:pPr>
                      <a:r>
                        <a:rPr kumimoji="0" lang="en-AU" sz="1800" b="0" i="0" u="none" strike="noStrike" cap="none" normalizeH="0" baseline="0" dirty="0" smtClean="0">
                          <a:ln>
                            <a:noFill/>
                          </a:ln>
                          <a:solidFill>
                            <a:schemeClr val="tx1"/>
                          </a:solidFill>
                          <a:effectLst/>
                          <a:latin typeface="Arial" charset="0"/>
                        </a:rPr>
                        <a:t>Result</a:t>
                      </a:r>
                      <a:endParaRPr kumimoji="0" lang="en-AU" sz="1800" b="0" i="0" u="none" strike="noStrike" cap="none" normalizeH="0" baseline="0" dirty="0" smtClean="0">
                        <a:ln>
                          <a:noFill/>
                        </a:ln>
                        <a:solidFill>
                          <a:schemeClr val="tx1"/>
                        </a:solidFill>
                        <a:effectLst/>
                        <a:latin typeface="Arial" charset="0"/>
                      </a:endParaRPr>
                    </a:p>
                  </a:txBody>
                  <a:tcPr marT="1219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algn="ctr"/>
                      <a:r>
                        <a:rPr lang="en-AU" sz="1800" kern="1200" dirty="0" smtClean="0">
                          <a:solidFill>
                            <a:schemeClr val="tx1"/>
                          </a:solidFill>
                          <a:latin typeface="+mn-lt"/>
                          <a:ea typeface="+mn-ea"/>
                          <a:cs typeface="+mn-cs"/>
                        </a:rPr>
                        <a:t>2012</a:t>
                      </a:r>
                      <a:endParaRPr lang="en-AU" sz="1800" kern="1200" dirty="0">
                        <a:solidFill>
                          <a:schemeClr val="tx1"/>
                        </a:solidFill>
                        <a:latin typeface="+mn-lt"/>
                        <a:ea typeface="+mn-ea"/>
                        <a:cs typeface="+mn-cs"/>
                      </a:endParaRPr>
                    </a:p>
                  </a:txBody>
                  <a:tcPr marT="1219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algn="ctr"/>
                      <a:r>
                        <a:rPr lang="en-AU" sz="1800" kern="1200" dirty="0" smtClean="0">
                          <a:solidFill>
                            <a:schemeClr val="tx1"/>
                          </a:solidFill>
                          <a:latin typeface="+mn-lt"/>
                          <a:ea typeface="+mn-ea"/>
                          <a:cs typeface="+mn-cs"/>
                        </a:rPr>
                        <a:t>2013</a:t>
                      </a:r>
                      <a:endParaRPr lang="en-AU" sz="1800" kern="1200" dirty="0">
                        <a:solidFill>
                          <a:schemeClr val="tx1"/>
                        </a:solidFill>
                        <a:latin typeface="+mn-lt"/>
                        <a:ea typeface="+mn-ea"/>
                        <a:cs typeface="+mn-cs"/>
                      </a:endParaRPr>
                    </a:p>
                  </a:txBody>
                  <a:tcPr marT="1219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algn="ctr"/>
                      <a:r>
                        <a:rPr lang="en-AU" sz="1800" kern="1200" dirty="0" smtClean="0">
                          <a:solidFill>
                            <a:schemeClr val="tx1"/>
                          </a:solidFill>
                          <a:latin typeface="+mn-lt"/>
                          <a:ea typeface="+mn-ea"/>
                          <a:cs typeface="+mn-cs"/>
                        </a:rPr>
                        <a:t>2014</a:t>
                      </a:r>
                      <a:endParaRPr lang="en-AU" sz="1800" kern="1200" dirty="0">
                        <a:solidFill>
                          <a:schemeClr val="tx1"/>
                        </a:solidFill>
                        <a:latin typeface="+mn-lt"/>
                        <a:ea typeface="+mn-ea"/>
                        <a:cs typeface="+mn-cs"/>
                      </a:endParaRPr>
                    </a:p>
                  </a:txBody>
                  <a:tcPr marT="1219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algn="ctr"/>
                      <a:r>
                        <a:rPr lang="en-AU" sz="1800" kern="1200" dirty="0" smtClean="0">
                          <a:solidFill>
                            <a:schemeClr val="tx1"/>
                          </a:solidFill>
                          <a:latin typeface="+mn-lt"/>
                          <a:ea typeface="+mn-ea"/>
                          <a:cs typeface="+mn-cs"/>
                        </a:rPr>
                        <a:t>2015</a:t>
                      </a:r>
                      <a:endParaRPr lang="en-AU" sz="1800" kern="1200" dirty="0">
                        <a:solidFill>
                          <a:schemeClr val="tx1"/>
                        </a:solidFill>
                        <a:latin typeface="+mn-lt"/>
                        <a:ea typeface="+mn-ea"/>
                        <a:cs typeface="+mn-cs"/>
                      </a:endParaRPr>
                    </a:p>
                  </a:txBody>
                  <a:tcPr marT="1219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algn="ctr"/>
                      <a:r>
                        <a:rPr lang="en-AU" sz="1800" kern="1200" dirty="0" smtClean="0">
                          <a:solidFill>
                            <a:schemeClr val="tx1"/>
                          </a:solidFill>
                          <a:latin typeface="+mn-lt"/>
                          <a:ea typeface="+mn-ea"/>
                          <a:cs typeface="+mn-cs"/>
                        </a:rPr>
                        <a:t>2016</a:t>
                      </a:r>
                      <a:endParaRPr lang="en-AU" sz="1800" kern="1200" dirty="0">
                        <a:solidFill>
                          <a:schemeClr val="tx1"/>
                        </a:solidFill>
                        <a:latin typeface="+mn-lt"/>
                        <a:ea typeface="+mn-ea"/>
                        <a:cs typeface="+mn-cs"/>
                      </a:endParaRPr>
                    </a:p>
                  </a:txBody>
                  <a:tcPr marT="12192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61722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AU" sz="1800" b="0" i="0" u="none" strike="noStrike" cap="none" normalizeH="0" baseline="0" dirty="0" smtClean="0">
                          <a:ln>
                            <a:noFill/>
                          </a:ln>
                          <a:solidFill>
                            <a:schemeClr val="tx1"/>
                          </a:solidFill>
                          <a:effectLst/>
                          <a:latin typeface="Arial" charset="0"/>
                        </a:rPr>
                        <a:t>P</a:t>
                      </a:r>
                    </a:p>
                  </a:txBody>
                  <a:tcPr marT="1219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algn="ctr"/>
                      <a:r>
                        <a:rPr lang="en-AU" dirty="0" smtClean="0"/>
                        <a:t>11%</a:t>
                      </a:r>
                      <a:endParaRPr lang="en-AU" dirty="0"/>
                    </a:p>
                  </a:txBody>
                  <a:tcPr marT="1219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AU" dirty="0" smtClean="0"/>
                        <a:t>15%</a:t>
                      </a:r>
                      <a:endParaRPr lang="en-AU" dirty="0"/>
                    </a:p>
                  </a:txBody>
                  <a:tcPr marT="1219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AU" dirty="0" smtClean="0"/>
                        <a:t>9%</a:t>
                      </a:r>
                      <a:endParaRPr lang="en-AU" dirty="0"/>
                    </a:p>
                  </a:txBody>
                  <a:tcPr marT="1219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AU" dirty="0" smtClean="0"/>
                        <a:t>13%</a:t>
                      </a:r>
                      <a:endParaRPr lang="en-AU" dirty="0"/>
                    </a:p>
                  </a:txBody>
                  <a:tcPr marT="1219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AU" dirty="0" smtClean="0"/>
                        <a:t>12%</a:t>
                      </a:r>
                      <a:endParaRPr lang="en-AU" dirty="0"/>
                    </a:p>
                  </a:txBody>
                  <a:tcPr marT="12192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1722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AU" sz="1800" b="0" i="0" u="none" strike="noStrike" cap="none" normalizeH="0" baseline="0" dirty="0" smtClean="0">
                          <a:ln>
                            <a:noFill/>
                          </a:ln>
                          <a:solidFill>
                            <a:schemeClr val="tx1"/>
                          </a:solidFill>
                          <a:effectLst/>
                          <a:latin typeface="Arial" charset="0"/>
                        </a:rPr>
                        <a:t>A</a:t>
                      </a:r>
                    </a:p>
                  </a:txBody>
                  <a:tcPr marT="1219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algn="ctr"/>
                      <a:r>
                        <a:rPr lang="en-AU" dirty="0" smtClean="0"/>
                        <a:t>82%</a:t>
                      </a:r>
                      <a:endParaRPr lang="en-AU" dirty="0"/>
                    </a:p>
                  </a:txBody>
                  <a:tcPr marT="1219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AU" dirty="0" smtClean="0"/>
                        <a:t>79%</a:t>
                      </a:r>
                      <a:endParaRPr lang="en-AU" dirty="0"/>
                    </a:p>
                  </a:txBody>
                  <a:tcPr marT="1219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AU" dirty="0" smtClean="0"/>
                        <a:t>86%</a:t>
                      </a:r>
                      <a:endParaRPr lang="en-AU" dirty="0"/>
                    </a:p>
                  </a:txBody>
                  <a:tcPr marT="1219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AU" dirty="0" smtClean="0"/>
                        <a:t>79%</a:t>
                      </a:r>
                      <a:endParaRPr lang="en-AU" dirty="0"/>
                    </a:p>
                  </a:txBody>
                  <a:tcPr marT="1219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AU" dirty="0" smtClean="0"/>
                        <a:t>82%</a:t>
                      </a:r>
                      <a:endParaRPr lang="en-AU" dirty="0"/>
                    </a:p>
                  </a:txBody>
                  <a:tcPr marT="12192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1722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AU" sz="1800" b="0" i="0" u="none" strike="noStrike" cap="none" normalizeH="0" baseline="0" dirty="0" smtClean="0">
                          <a:ln>
                            <a:noFill/>
                          </a:ln>
                          <a:solidFill>
                            <a:schemeClr val="tx1"/>
                          </a:solidFill>
                          <a:effectLst/>
                          <a:latin typeface="Arial" charset="0"/>
                        </a:rPr>
                        <a:t>R</a:t>
                      </a:r>
                    </a:p>
                  </a:txBody>
                  <a:tcPr marT="1219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algn="ctr"/>
                      <a:r>
                        <a:rPr lang="en-AU" dirty="0" smtClean="0"/>
                        <a:t>7%</a:t>
                      </a:r>
                      <a:endParaRPr lang="en-AU" dirty="0"/>
                    </a:p>
                  </a:txBody>
                  <a:tcPr marT="1219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AU" dirty="0" smtClean="0"/>
                        <a:t>6%</a:t>
                      </a:r>
                      <a:endParaRPr lang="en-AU" dirty="0"/>
                    </a:p>
                  </a:txBody>
                  <a:tcPr marT="1219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AU" dirty="0" smtClean="0"/>
                        <a:t>4%</a:t>
                      </a:r>
                      <a:endParaRPr lang="en-AU" dirty="0"/>
                    </a:p>
                  </a:txBody>
                  <a:tcPr marT="1219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AU" dirty="0" smtClean="0"/>
                        <a:t>8%</a:t>
                      </a:r>
                      <a:endParaRPr lang="en-AU" dirty="0"/>
                    </a:p>
                  </a:txBody>
                  <a:tcPr marT="1219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AU" dirty="0" smtClean="0"/>
                        <a:t>6%</a:t>
                      </a:r>
                      <a:endParaRPr lang="en-AU" dirty="0"/>
                    </a:p>
                  </a:txBody>
                  <a:tcPr marT="12192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549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AU" sz="1800" b="0" i="0" u="none" strike="noStrike" cap="none" normalizeH="0" baseline="0" dirty="0" smtClean="0">
                          <a:ln>
                            <a:noFill/>
                          </a:ln>
                          <a:solidFill>
                            <a:schemeClr val="tx1"/>
                          </a:solidFill>
                          <a:effectLst/>
                          <a:latin typeface="Arial" charset="0"/>
                        </a:rPr>
                        <a:t>F</a:t>
                      </a:r>
                    </a:p>
                  </a:txBody>
                  <a:tcPr marT="1219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algn="ctr"/>
                      <a:r>
                        <a:rPr lang="en-AU" dirty="0" smtClean="0"/>
                        <a:t>0%</a:t>
                      </a:r>
                      <a:endParaRPr lang="en-AU" dirty="0"/>
                    </a:p>
                  </a:txBody>
                  <a:tcPr marT="1219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AU" dirty="0" smtClean="0"/>
                        <a:t>0%</a:t>
                      </a:r>
                      <a:endParaRPr lang="en-AU" dirty="0"/>
                    </a:p>
                  </a:txBody>
                  <a:tcPr marT="1219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AU" dirty="0" smtClean="0"/>
                        <a:t>&lt;1%</a:t>
                      </a:r>
                      <a:endParaRPr lang="en-AU" dirty="0"/>
                    </a:p>
                  </a:txBody>
                  <a:tcPr marT="1219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AU" dirty="0" smtClean="0"/>
                        <a:t>0%</a:t>
                      </a:r>
                      <a:endParaRPr lang="en-AU" dirty="0"/>
                    </a:p>
                  </a:txBody>
                  <a:tcPr marT="1219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AU" dirty="0" smtClean="0"/>
                        <a:t>0%</a:t>
                      </a:r>
                      <a:endParaRPr lang="en-AU" dirty="0"/>
                    </a:p>
                  </a:txBody>
                  <a:tcPr marT="12192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1722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AU" sz="1800" b="0" i="0" u="none" strike="noStrike" cap="none" normalizeH="0" baseline="0" dirty="0" smtClean="0">
                          <a:ln>
                            <a:noFill/>
                          </a:ln>
                          <a:solidFill>
                            <a:schemeClr val="tx1"/>
                          </a:solidFill>
                          <a:effectLst/>
                          <a:latin typeface="Arial" charset="0"/>
                        </a:rPr>
                        <a:t>Totals (</a:t>
                      </a:r>
                      <a:r>
                        <a:rPr kumimoji="0" lang="en-AU" sz="1800" b="0" i="0" u="none" strike="noStrike" cap="none" normalizeH="0" baseline="0" dirty="0" err="1" smtClean="0">
                          <a:ln>
                            <a:noFill/>
                          </a:ln>
                          <a:solidFill>
                            <a:schemeClr val="tx1"/>
                          </a:solidFill>
                          <a:effectLst/>
                          <a:latin typeface="Arial" charset="0"/>
                        </a:rPr>
                        <a:t>n</a:t>
                      </a:r>
                      <a:r>
                        <a:rPr kumimoji="0" lang="en-AU" sz="1800" b="0" i="0" u="none" strike="noStrike" cap="none" normalizeH="0" baseline="0" dirty="0" smtClean="0">
                          <a:ln>
                            <a:noFill/>
                          </a:ln>
                          <a:solidFill>
                            <a:schemeClr val="tx1"/>
                          </a:solidFill>
                          <a:effectLst/>
                          <a:latin typeface="Arial" charset="0"/>
                        </a:rPr>
                        <a:t>)</a:t>
                      </a:r>
                    </a:p>
                  </a:txBody>
                  <a:tcPr marT="1219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algn="ctr"/>
                      <a:r>
                        <a:rPr lang="en-AU" dirty="0" smtClean="0"/>
                        <a:t>250</a:t>
                      </a:r>
                      <a:endParaRPr lang="en-AU" dirty="0"/>
                    </a:p>
                  </a:txBody>
                  <a:tcPr marT="1219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AU" dirty="0" smtClean="0"/>
                        <a:t>284</a:t>
                      </a:r>
                      <a:endParaRPr lang="en-AU" dirty="0"/>
                    </a:p>
                  </a:txBody>
                  <a:tcPr marT="1219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AU" dirty="0" smtClean="0"/>
                        <a:t>300</a:t>
                      </a:r>
                      <a:endParaRPr lang="en-AU" dirty="0"/>
                    </a:p>
                  </a:txBody>
                  <a:tcPr marT="1219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AU" dirty="0" smtClean="0"/>
                        <a:t>293</a:t>
                      </a:r>
                      <a:endParaRPr lang="en-AU" dirty="0"/>
                    </a:p>
                  </a:txBody>
                  <a:tcPr marT="1219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AU" dirty="0" smtClean="0"/>
                        <a:t>307</a:t>
                      </a:r>
                      <a:endParaRPr lang="en-AU" dirty="0"/>
                    </a:p>
                  </a:txBody>
                  <a:tcPr marT="12192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 name="TextBox 5"/>
          <p:cNvSpPr txBox="1"/>
          <p:nvPr/>
        </p:nvSpPr>
        <p:spPr>
          <a:xfrm>
            <a:off x="2059356" y="2492870"/>
            <a:ext cx="6264871" cy="707886"/>
          </a:xfrm>
          <a:prstGeom prst="rect">
            <a:avLst/>
          </a:prstGeom>
          <a:solidFill>
            <a:srgbClr val="CECEEF"/>
          </a:solidFill>
        </p:spPr>
        <p:txBody>
          <a:bodyPr wrap="square" rtlCol="0">
            <a:spAutoFit/>
          </a:bodyPr>
          <a:lstStyle/>
          <a:p>
            <a:endParaRPr lang="en-AU" sz="2000" dirty="0" smtClean="0"/>
          </a:p>
          <a:p>
            <a:r>
              <a:rPr lang="en-AU" sz="2000" dirty="0" smtClean="0"/>
              <a:t>   </a:t>
            </a:r>
            <a:r>
              <a:rPr lang="en-AU" sz="2000" dirty="0" smtClean="0"/>
              <a:t>  93%</a:t>
            </a:r>
            <a:r>
              <a:rPr lang="en-AU" sz="2000" dirty="0" smtClean="0"/>
              <a:t>	  </a:t>
            </a:r>
            <a:r>
              <a:rPr lang="en-AU" sz="2000" dirty="0" smtClean="0"/>
              <a:t>        94%</a:t>
            </a:r>
            <a:r>
              <a:rPr lang="en-AU" sz="2000" dirty="0"/>
              <a:t>	</a:t>
            </a:r>
            <a:r>
              <a:rPr lang="en-AU" sz="2000" dirty="0" smtClean="0"/>
              <a:t> 95%</a:t>
            </a:r>
            <a:r>
              <a:rPr lang="en-AU" sz="2000" dirty="0" smtClean="0"/>
              <a:t>	    </a:t>
            </a:r>
            <a:r>
              <a:rPr lang="en-AU" sz="2000" dirty="0" smtClean="0"/>
              <a:t>94%</a:t>
            </a:r>
            <a:r>
              <a:rPr lang="en-AU" sz="2000" dirty="0" smtClean="0"/>
              <a:t>	 </a:t>
            </a:r>
            <a:r>
              <a:rPr lang="en-AU" sz="2000" dirty="0" smtClean="0"/>
              <a:t>       94%</a:t>
            </a:r>
            <a:endParaRPr lang="en-AU" sz="2000" dirty="0"/>
          </a:p>
        </p:txBody>
      </p:sp>
    </p:spTree>
    <p:extLst>
      <p:ext uri="{BB962C8B-B14F-4D97-AF65-F5344CB8AC3E}">
        <p14:creationId xmlns:p14="http://schemas.microsoft.com/office/powerpoint/2010/main" val="2095335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6"/>
          <p:cNvSpPr>
            <a:spLocks noGrp="1"/>
          </p:cNvSpPr>
          <p:nvPr>
            <p:ph type="title"/>
          </p:nvPr>
        </p:nvSpPr>
        <p:spPr/>
        <p:txBody>
          <a:bodyPr/>
          <a:lstStyle/>
          <a:p>
            <a:pPr eaLnBrk="1" hangingPunct="1"/>
            <a:r>
              <a:rPr lang="en-AU" smtClean="0"/>
              <a:t>How do examiners work through the thesis?</a:t>
            </a:r>
          </a:p>
        </p:txBody>
      </p:sp>
      <p:sp>
        <p:nvSpPr>
          <p:cNvPr id="23555" name="Content Placeholder 9"/>
          <p:cNvSpPr>
            <a:spLocks noGrp="1"/>
          </p:cNvSpPr>
          <p:nvPr>
            <p:ph idx="1"/>
          </p:nvPr>
        </p:nvSpPr>
        <p:spPr/>
        <p:txBody>
          <a:bodyPr/>
          <a:lstStyle/>
          <a:p>
            <a:pPr marL="457200" indent="-457200" eaLnBrk="1" hangingPunct="1">
              <a:buFont typeface="Arial" charset="0"/>
              <a:buAutoNum type="arabicPeriod"/>
            </a:pPr>
            <a:r>
              <a:rPr lang="en-AU" dirty="0" smtClean="0"/>
              <a:t>Most begin by reading the Abstract, Introduction and Conclusion to gauge the scope of the work.</a:t>
            </a:r>
          </a:p>
          <a:p>
            <a:pPr marL="457200" indent="-457200" eaLnBrk="1" hangingPunct="1">
              <a:buFont typeface="Arial" charset="0"/>
              <a:buAutoNum type="arabicPeriod"/>
            </a:pPr>
            <a:r>
              <a:rPr lang="en-AU" dirty="0" smtClean="0"/>
              <a:t>Look at the references to see what sources have been used and whether they need to follow up on any of them.</a:t>
            </a:r>
          </a:p>
          <a:p>
            <a:pPr marL="457200" indent="-457200" eaLnBrk="1" hangingPunct="1">
              <a:buFont typeface="Arial" charset="0"/>
              <a:buAutoNum type="arabicPeriod"/>
            </a:pPr>
            <a:r>
              <a:rPr lang="en-AU" dirty="0" smtClean="0"/>
              <a:t>Read from cover to cover taking detailed notes.</a:t>
            </a:r>
          </a:p>
          <a:p>
            <a:pPr marL="457200" indent="-457200" eaLnBrk="1" hangingPunct="1">
              <a:buFont typeface="Arial" charset="0"/>
              <a:buAutoNum type="arabicPeriod"/>
            </a:pPr>
            <a:r>
              <a:rPr lang="en-AU" dirty="0" smtClean="0"/>
              <a:t>Go back over the thesis to check whether their questions have been answered or whether their criticisms are justified.</a:t>
            </a:r>
          </a:p>
          <a:p>
            <a:pPr marL="457200" indent="-457200" eaLnBrk="1" hangingPunct="1">
              <a:buFont typeface="Arial" charset="0"/>
              <a:buAutoNum type="arabicPeriod"/>
            </a:pPr>
            <a:endParaRPr lang="en-AU" dirty="0" smtClean="0"/>
          </a:p>
          <a:p>
            <a:pPr marL="457200" indent="-457200" eaLnBrk="1" hangingPunct="1">
              <a:buFont typeface="Arial" charset="0"/>
              <a:buAutoNum type="arabicPeriod"/>
            </a:pPr>
            <a:endParaRPr lang="en-AU" dirty="0" smtClean="0"/>
          </a:p>
        </p:txBody>
      </p:sp>
      <p:sp>
        <p:nvSpPr>
          <p:cNvPr id="2" name="Date Placeholder 1"/>
          <p:cNvSpPr>
            <a:spLocks noGrp="1"/>
          </p:cNvSpPr>
          <p:nvPr>
            <p:ph type="dt" sz="half" idx="10"/>
          </p:nvPr>
        </p:nvSpPr>
        <p:spPr/>
        <p:txBody>
          <a:bodyPr/>
          <a:lstStyle/>
          <a:p>
            <a:r>
              <a:rPr lang="en-US" dirty="0" smtClean="0"/>
              <a:t> </a:t>
            </a:r>
            <a:endParaRPr lang="en-AU" dirty="0"/>
          </a:p>
        </p:txBody>
      </p:sp>
      <p:sp>
        <p:nvSpPr>
          <p:cNvPr id="5" name="TextBox 4"/>
          <p:cNvSpPr txBox="1"/>
          <p:nvPr/>
        </p:nvSpPr>
        <p:spPr>
          <a:xfrm>
            <a:off x="1475570" y="1988800"/>
            <a:ext cx="6192860" cy="2862322"/>
          </a:xfrm>
          <a:prstGeom prst="rect">
            <a:avLst/>
          </a:prstGeom>
          <a:solidFill>
            <a:schemeClr val="accent6">
              <a:lumMod val="20000"/>
              <a:lumOff val="80000"/>
            </a:schemeClr>
          </a:solidFill>
        </p:spPr>
        <p:txBody>
          <a:bodyPr wrap="square" rtlCol="0">
            <a:spAutoFit/>
          </a:bodyPr>
          <a:lstStyle/>
          <a:p>
            <a:r>
              <a:rPr lang="en-AU" dirty="0"/>
              <a:t>E</a:t>
            </a:r>
            <a:r>
              <a:rPr lang="en-AU" dirty="0" smtClean="0"/>
              <a:t>xaminers open the thesis with the intent to pass it. </a:t>
            </a:r>
          </a:p>
          <a:p>
            <a:endParaRPr lang="en-AU" dirty="0" smtClean="0"/>
          </a:p>
          <a:p>
            <a:r>
              <a:rPr lang="en-AU" dirty="0" smtClean="0"/>
              <a:t>If you can not number pages</a:t>
            </a:r>
            <a:r>
              <a:rPr lang="en-AU" dirty="0"/>
              <a:t> </a:t>
            </a:r>
            <a:r>
              <a:rPr lang="en-AU" dirty="0" smtClean="0"/>
              <a:t>or spell common words correctly, if you incorrectly label or format figures and tables, incorrectly say the examiners research used rabbits instead of rats, the examiner will then question your ability to conduct the actual research. …</a:t>
            </a:r>
          </a:p>
          <a:p>
            <a:endParaRPr lang="en-AU" dirty="0"/>
          </a:p>
          <a:p>
            <a:r>
              <a:rPr lang="en-AU" dirty="0" smtClean="0"/>
              <a:t>Try to make the thesis look great…. </a:t>
            </a:r>
          </a:p>
          <a:p>
            <a:endParaRPr lang="en-AU" dirty="0"/>
          </a:p>
        </p:txBody>
      </p:sp>
    </p:spTree>
    <p:extLst>
      <p:ext uri="{BB962C8B-B14F-4D97-AF65-F5344CB8AC3E}">
        <p14:creationId xmlns:p14="http://schemas.microsoft.com/office/powerpoint/2010/main" val="846640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7"/>
          <p:cNvSpPr>
            <a:spLocks noGrp="1"/>
          </p:cNvSpPr>
          <p:nvPr>
            <p:ph type="title"/>
          </p:nvPr>
        </p:nvSpPr>
        <p:spPr/>
        <p:txBody>
          <a:bodyPr/>
          <a:lstStyle/>
          <a:p>
            <a:pPr eaLnBrk="1" hangingPunct="1"/>
            <a:r>
              <a:rPr lang="en-AU" smtClean="0"/>
              <a:t>Questions examiners ask themselves…</a:t>
            </a:r>
          </a:p>
        </p:txBody>
      </p:sp>
      <p:sp>
        <p:nvSpPr>
          <p:cNvPr id="24579" name="Rectangle 3"/>
          <p:cNvSpPr>
            <a:spLocks noGrp="1" noChangeArrowheads="1"/>
          </p:cNvSpPr>
          <p:nvPr>
            <p:ph idx="1"/>
          </p:nvPr>
        </p:nvSpPr>
        <p:spPr>
          <a:xfrm>
            <a:off x="457200" y="1571625"/>
            <a:ext cx="8229600" cy="4349750"/>
          </a:xfrm>
        </p:spPr>
        <p:txBody>
          <a:bodyPr/>
          <a:lstStyle/>
          <a:p>
            <a:pPr eaLnBrk="1" hangingPunct="1"/>
            <a:r>
              <a:rPr lang="en-AU" sz="2200" smtClean="0"/>
              <a:t>How would they have tackled the problem set out in the abstract and the title? </a:t>
            </a:r>
          </a:p>
          <a:p>
            <a:pPr eaLnBrk="1" hangingPunct="1"/>
            <a:r>
              <a:rPr lang="en-AU" sz="2200" smtClean="0"/>
              <a:t>What questions would they like answers to? </a:t>
            </a:r>
          </a:p>
          <a:p>
            <a:pPr eaLnBrk="1" hangingPunct="1"/>
            <a:r>
              <a:rPr lang="en-AU" sz="2200" smtClean="0"/>
              <a:t>Do the conclusions follow on from the introduction? </a:t>
            </a:r>
          </a:p>
          <a:p>
            <a:pPr eaLnBrk="1" hangingPunct="1"/>
            <a:r>
              <a:rPr lang="en-AU" sz="2200" smtClean="0"/>
              <a:t>How well does the candidate explain what he/she is doing? </a:t>
            </a:r>
          </a:p>
          <a:p>
            <a:pPr eaLnBrk="1" hangingPunct="1"/>
            <a:r>
              <a:rPr lang="en-AU" sz="2200" smtClean="0"/>
              <a:t>Is the bibliography up-to-date and substantial enough? </a:t>
            </a:r>
          </a:p>
          <a:p>
            <a:pPr eaLnBrk="1" hangingPunct="1"/>
            <a:r>
              <a:rPr lang="en-AU" sz="2200" smtClean="0"/>
              <a:t>Are the results worthwhile? </a:t>
            </a:r>
          </a:p>
          <a:p>
            <a:pPr eaLnBrk="1" hangingPunct="1"/>
            <a:r>
              <a:rPr lang="en-AU" sz="2200" smtClean="0"/>
              <a:t>How much work has actually been done? </a:t>
            </a:r>
          </a:p>
          <a:p>
            <a:pPr eaLnBrk="1" hangingPunct="1"/>
            <a:r>
              <a:rPr lang="en-AU" sz="2200" smtClean="0"/>
              <a:t>What is the intellectual depth and rigour of the thesis? </a:t>
            </a:r>
          </a:p>
          <a:p>
            <a:pPr eaLnBrk="1" hangingPunct="1"/>
            <a:r>
              <a:rPr lang="en-AU" sz="2200" smtClean="0"/>
              <a:t>Is this actually ‘research’ - is there a scholarly argument? </a:t>
            </a:r>
          </a:p>
          <a:p>
            <a:pPr eaLnBrk="1" hangingPunct="1"/>
            <a:endParaRPr lang="en-AU" sz="2200" smtClean="0"/>
          </a:p>
        </p:txBody>
      </p:sp>
      <p:sp>
        <p:nvSpPr>
          <p:cNvPr id="2" name="Date Placeholder 1"/>
          <p:cNvSpPr>
            <a:spLocks noGrp="1"/>
          </p:cNvSpPr>
          <p:nvPr>
            <p:ph type="dt" sz="half" idx="10"/>
          </p:nvPr>
        </p:nvSpPr>
        <p:spPr/>
        <p:txBody>
          <a:bodyPr/>
          <a:lstStyle/>
          <a:p>
            <a:r>
              <a:rPr lang="en-US" dirty="0" smtClean="0"/>
              <a:t> </a:t>
            </a:r>
            <a:endParaRPr lang="en-AU" dirty="0"/>
          </a:p>
        </p:txBody>
      </p:sp>
    </p:spTree>
    <p:extLst>
      <p:ext uri="{BB962C8B-B14F-4D97-AF65-F5344CB8AC3E}">
        <p14:creationId xmlns:p14="http://schemas.microsoft.com/office/powerpoint/2010/main" val="312552298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6"/>
          <p:cNvSpPr>
            <a:spLocks noGrp="1"/>
          </p:cNvSpPr>
          <p:nvPr>
            <p:ph type="title"/>
          </p:nvPr>
        </p:nvSpPr>
        <p:spPr>
          <a:xfrm>
            <a:off x="468313" y="285750"/>
            <a:ext cx="8207375" cy="996950"/>
          </a:xfrm>
        </p:spPr>
        <p:txBody>
          <a:bodyPr/>
          <a:lstStyle/>
          <a:p>
            <a:pPr eaLnBrk="1" hangingPunct="1"/>
            <a:r>
              <a:rPr lang="en-AU" smtClean="0"/>
              <a:t>What do we know about how examiners examine theses?</a:t>
            </a:r>
            <a:r>
              <a:rPr lang="en-US" smtClean="0"/>
              <a:t/>
            </a:r>
            <a:br>
              <a:rPr lang="en-US" smtClean="0"/>
            </a:br>
            <a:endParaRPr lang="en-AU" smtClean="0"/>
          </a:p>
        </p:txBody>
      </p:sp>
      <p:sp>
        <p:nvSpPr>
          <p:cNvPr id="10" name="Content Placeholder 9"/>
          <p:cNvSpPr>
            <a:spLocks noGrp="1"/>
          </p:cNvSpPr>
          <p:nvPr>
            <p:ph idx="1"/>
          </p:nvPr>
        </p:nvSpPr>
        <p:spPr>
          <a:xfrm>
            <a:off x="457200" y="1500188"/>
            <a:ext cx="8229600" cy="4829175"/>
          </a:xfrm>
        </p:spPr>
        <p:txBody>
          <a:bodyPr/>
          <a:lstStyle/>
          <a:p>
            <a:pPr marL="0" indent="0" eaLnBrk="1" hangingPunct="1">
              <a:buFont typeface="Wingdings" pitchFamily="2" charset="2"/>
              <a:buNone/>
              <a:defRPr/>
            </a:pPr>
            <a:r>
              <a:rPr lang="en-AU" sz="2200" dirty="0" smtClean="0"/>
              <a:t>Considerable Australian research has analysed examiners’ reports.</a:t>
            </a:r>
          </a:p>
          <a:p>
            <a:pPr eaLnBrk="1" hangingPunct="1">
              <a:buFont typeface="Wingdings" pitchFamily="2" charset="2"/>
              <a:buNone/>
              <a:defRPr/>
            </a:pPr>
            <a:r>
              <a:rPr lang="en-AU" sz="2200" dirty="0" smtClean="0"/>
              <a:t>The findings indicate that:</a:t>
            </a:r>
          </a:p>
          <a:p>
            <a:pPr eaLnBrk="1" hangingPunct="1">
              <a:defRPr/>
            </a:pPr>
            <a:r>
              <a:rPr lang="en-AU" sz="2200" dirty="0" smtClean="0"/>
              <a:t>Examiners require all of the normal forms of assistance which should be provided to any reader. </a:t>
            </a:r>
          </a:p>
          <a:p>
            <a:pPr eaLnBrk="1" hangingPunct="1">
              <a:defRPr/>
            </a:pPr>
            <a:r>
              <a:rPr lang="en-AU" sz="2200" dirty="0" smtClean="0"/>
              <a:t>They appreciate work that is logically presented, focused, succinct, summarised and in which signposts are used to help readers to understand the path taken through the work…</a:t>
            </a:r>
          </a:p>
          <a:p>
            <a:pPr eaLnBrk="1" hangingPunct="1">
              <a:defRPr/>
            </a:pPr>
            <a:r>
              <a:rPr lang="en-AU" sz="2200" dirty="0" smtClean="0"/>
              <a:t>If work is poorly presented examiners tend to lose confidence in the candidate and may think that there are deeper problems, such as superficial conceptualisation and a lack of critical analysis. </a:t>
            </a:r>
          </a:p>
          <a:p>
            <a:pPr eaLnBrk="1" hangingPunct="1">
              <a:defRPr/>
            </a:pPr>
            <a:endParaRPr lang="en-AU" sz="2200" dirty="0" smtClean="0"/>
          </a:p>
          <a:p>
            <a:pPr eaLnBrk="1" hangingPunct="1">
              <a:defRPr/>
            </a:pPr>
            <a:endParaRPr lang="en-AU" sz="2200" dirty="0"/>
          </a:p>
        </p:txBody>
      </p:sp>
      <p:sp>
        <p:nvSpPr>
          <p:cNvPr id="2" name="Date Placeholder 1"/>
          <p:cNvSpPr>
            <a:spLocks noGrp="1"/>
          </p:cNvSpPr>
          <p:nvPr>
            <p:ph type="dt" sz="half" idx="10"/>
          </p:nvPr>
        </p:nvSpPr>
        <p:spPr/>
        <p:txBody>
          <a:bodyPr/>
          <a:lstStyle/>
          <a:p>
            <a:r>
              <a:rPr lang="en-US" dirty="0" smtClean="0"/>
              <a:t> </a:t>
            </a:r>
            <a:endParaRPr lang="en-AU" dirty="0"/>
          </a:p>
        </p:txBody>
      </p:sp>
    </p:spTree>
    <p:extLst>
      <p:ext uri="{BB962C8B-B14F-4D97-AF65-F5344CB8AC3E}">
        <p14:creationId xmlns:p14="http://schemas.microsoft.com/office/powerpoint/2010/main" val="34784102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6"/>
          <p:cNvSpPr>
            <a:spLocks noGrp="1"/>
          </p:cNvSpPr>
          <p:nvPr>
            <p:ph type="title"/>
          </p:nvPr>
        </p:nvSpPr>
        <p:spPr/>
        <p:txBody>
          <a:bodyPr/>
          <a:lstStyle/>
          <a:p>
            <a:pPr eaLnBrk="1" hangingPunct="1"/>
            <a:r>
              <a:rPr lang="en-AU" smtClean="0"/>
              <a:t>First impressions count!!! (1)</a:t>
            </a:r>
            <a:r>
              <a:rPr lang="en-US" smtClean="0"/>
              <a:t/>
            </a:r>
            <a:br>
              <a:rPr lang="en-US" smtClean="0"/>
            </a:br>
            <a:endParaRPr lang="en-AU" smtClean="0"/>
          </a:p>
        </p:txBody>
      </p:sp>
      <p:sp>
        <p:nvSpPr>
          <p:cNvPr id="10" name="Content Placeholder 9"/>
          <p:cNvSpPr>
            <a:spLocks noGrp="1"/>
          </p:cNvSpPr>
          <p:nvPr>
            <p:ph idx="1"/>
          </p:nvPr>
        </p:nvSpPr>
        <p:spPr/>
        <p:txBody>
          <a:bodyPr/>
          <a:lstStyle/>
          <a:p>
            <a:pPr marL="0" indent="0" eaLnBrk="1" hangingPunct="1">
              <a:buFont typeface="Wingdings" pitchFamily="2" charset="2"/>
              <a:buNone/>
              <a:defRPr/>
            </a:pPr>
            <a:r>
              <a:rPr lang="en-AU" dirty="0" smtClean="0"/>
              <a:t>First impressions of the quality of the thesis are usually formed by the end of the second or third chapter of the thesis - often by the end of the literature review.</a:t>
            </a:r>
          </a:p>
          <a:p>
            <a:pPr marL="0" indent="0" eaLnBrk="1" hangingPunct="1">
              <a:buFont typeface="Wingdings" pitchFamily="2" charset="2"/>
              <a:buNone/>
              <a:defRPr/>
            </a:pPr>
            <a:r>
              <a:rPr lang="en-AU" dirty="0" smtClean="0"/>
              <a:t>	</a:t>
            </a:r>
          </a:p>
          <a:p>
            <a:pPr marL="0" indent="0" eaLnBrk="1" hangingPunct="1">
              <a:buFont typeface="Wingdings" pitchFamily="2" charset="2"/>
              <a:buNone/>
              <a:defRPr/>
            </a:pPr>
            <a:r>
              <a:rPr lang="en-AU" i="1" dirty="0" smtClean="0"/>
              <a:t>“A good indicator is the way the candidate reviews the literature and their overall grasp of what’s going on”.  </a:t>
            </a:r>
          </a:p>
          <a:p>
            <a:pPr eaLnBrk="1" hangingPunct="1">
              <a:defRPr/>
            </a:pPr>
            <a:endParaRPr lang="en-AU" dirty="0"/>
          </a:p>
        </p:txBody>
      </p:sp>
      <p:sp>
        <p:nvSpPr>
          <p:cNvPr id="2" name="Date Placeholder 1"/>
          <p:cNvSpPr>
            <a:spLocks noGrp="1"/>
          </p:cNvSpPr>
          <p:nvPr>
            <p:ph type="dt" sz="half" idx="10"/>
          </p:nvPr>
        </p:nvSpPr>
        <p:spPr/>
        <p:txBody>
          <a:bodyPr/>
          <a:lstStyle/>
          <a:p>
            <a:r>
              <a:rPr lang="en-US" dirty="0" smtClean="0"/>
              <a:t> </a:t>
            </a:r>
            <a:endParaRPr lang="en-AU" dirty="0"/>
          </a:p>
        </p:txBody>
      </p:sp>
    </p:spTree>
    <p:extLst>
      <p:ext uri="{BB962C8B-B14F-4D97-AF65-F5344CB8AC3E}">
        <p14:creationId xmlns:p14="http://schemas.microsoft.com/office/powerpoint/2010/main" val="21508626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6"/>
          <p:cNvSpPr>
            <a:spLocks noGrp="1"/>
          </p:cNvSpPr>
          <p:nvPr>
            <p:ph type="title"/>
          </p:nvPr>
        </p:nvSpPr>
        <p:spPr/>
        <p:txBody>
          <a:bodyPr/>
          <a:lstStyle/>
          <a:p>
            <a:pPr eaLnBrk="1" hangingPunct="1"/>
            <a:r>
              <a:rPr lang="en-AU" smtClean="0"/>
              <a:t>First impressions count!!! (2)</a:t>
            </a:r>
          </a:p>
        </p:txBody>
      </p:sp>
      <p:sp>
        <p:nvSpPr>
          <p:cNvPr id="10" name="Content Placeholder 9"/>
          <p:cNvSpPr>
            <a:spLocks noGrp="1"/>
          </p:cNvSpPr>
          <p:nvPr>
            <p:ph idx="1"/>
          </p:nvPr>
        </p:nvSpPr>
        <p:spPr/>
        <p:txBody>
          <a:bodyPr/>
          <a:lstStyle/>
          <a:p>
            <a:pPr marL="0" indent="0" eaLnBrk="1" hangingPunct="1">
              <a:buFont typeface="Wingdings" pitchFamily="2" charset="2"/>
              <a:buNone/>
              <a:defRPr/>
            </a:pPr>
            <a:r>
              <a:rPr lang="en-AU" dirty="0" smtClean="0"/>
              <a:t>If it looks as if the student grasps the problem then this examiner reads the rest with much more of a sympathetic view and he feels he can relax. If Chapter 2 is not good, then he reads the rest much more critically. </a:t>
            </a:r>
          </a:p>
          <a:p>
            <a:pPr marL="0" indent="0" eaLnBrk="1" hangingPunct="1">
              <a:buFont typeface="Wingdings" pitchFamily="2" charset="2"/>
              <a:buNone/>
              <a:defRPr/>
            </a:pPr>
            <a:r>
              <a:rPr lang="en-AU" dirty="0" smtClean="0"/>
              <a:t>	</a:t>
            </a:r>
          </a:p>
          <a:p>
            <a:pPr marL="0" indent="0" eaLnBrk="1" hangingPunct="1">
              <a:buFont typeface="Wingdings" pitchFamily="2" charset="2"/>
              <a:buNone/>
              <a:defRPr/>
            </a:pPr>
            <a:r>
              <a:rPr lang="en-AU" i="1" dirty="0" smtClean="0"/>
              <a:t>“It is unusual that if someone does a poor job of the literature review that they will suddenly improve, or vice versa”. </a:t>
            </a:r>
          </a:p>
          <a:p>
            <a:pPr marL="0" indent="0" eaLnBrk="1" hangingPunct="1">
              <a:buFont typeface="Wingdings" pitchFamily="2" charset="2"/>
              <a:buNone/>
              <a:defRPr/>
            </a:pPr>
            <a:r>
              <a:rPr lang="en-AU" dirty="0" smtClean="0"/>
              <a:t>This examiner looks for originality, a good understanding of the subject, and at the quality of the literature review with interpretation. </a:t>
            </a:r>
          </a:p>
          <a:p>
            <a:pPr eaLnBrk="1" hangingPunct="1">
              <a:defRPr/>
            </a:pPr>
            <a:endParaRPr lang="en-AU" dirty="0" smtClean="0"/>
          </a:p>
          <a:p>
            <a:pPr eaLnBrk="1" hangingPunct="1">
              <a:defRPr/>
            </a:pPr>
            <a:endParaRPr lang="en-AU" dirty="0"/>
          </a:p>
        </p:txBody>
      </p:sp>
      <p:sp>
        <p:nvSpPr>
          <p:cNvPr id="2" name="Date Placeholder 1"/>
          <p:cNvSpPr>
            <a:spLocks noGrp="1"/>
          </p:cNvSpPr>
          <p:nvPr>
            <p:ph type="dt" sz="half" idx="10"/>
          </p:nvPr>
        </p:nvSpPr>
        <p:spPr/>
        <p:txBody>
          <a:bodyPr/>
          <a:lstStyle/>
          <a:p>
            <a:r>
              <a:rPr lang="en-US" dirty="0" smtClean="0"/>
              <a:t> </a:t>
            </a:r>
            <a:endParaRPr lang="en-AU" dirty="0"/>
          </a:p>
        </p:txBody>
      </p:sp>
    </p:spTree>
    <p:extLst>
      <p:ext uri="{BB962C8B-B14F-4D97-AF65-F5344CB8AC3E}">
        <p14:creationId xmlns:p14="http://schemas.microsoft.com/office/powerpoint/2010/main" val="299833457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6"/>
          <p:cNvSpPr>
            <a:spLocks noGrp="1"/>
          </p:cNvSpPr>
          <p:nvPr>
            <p:ph type="title"/>
          </p:nvPr>
        </p:nvSpPr>
        <p:spPr>
          <a:xfrm>
            <a:off x="468313" y="285750"/>
            <a:ext cx="8207375" cy="996950"/>
          </a:xfrm>
        </p:spPr>
        <p:txBody>
          <a:bodyPr/>
          <a:lstStyle/>
          <a:p>
            <a:pPr eaLnBrk="1" hangingPunct="1"/>
            <a:r>
              <a:rPr lang="en-AU" smtClean="0"/>
              <a:t>Does the research method or paradigm influence examiners?</a:t>
            </a:r>
            <a:r>
              <a:rPr lang="en-US" smtClean="0"/>
              <a:t/>
            </a:r>
            <a:br>
              <a:rPr lang="en-US" smtClean="0"/>
            </a:br>
            <a:endParaRPr lang="en-AU" smtClean="0"/>
          </a:p>
        </p:txBody>
      </p:sp>
      <p:sp>
        <p:nvSpPr>
          <p:cNvPr id="10" name="Content Placeholder 9"/>
          <p:cNvSpPr>
            <a:spLocks noGrp="1"/>
          </p:cNvSpPr>
          <p:nvPr>
            <p:ph idx="1"/>
          </p:nvPr>
        </p:nvSpPr>
        <p:spPr/>
        <p:txBody>
          <a:bodyPr/>
          <a:lstStyle/>
          <a:p>
            <a:pPr marL="0" indent="0" eaLnBrk="1" hangingPunct="1">
              <a:buFont typeface="Wingdings" pitchFamily="2" charset="2"/>
              <a:buNone/>
              <a:defRPr/>
            </a:pPr>
            <a:r>
              <a:rPr lang="en-AU" dirty="0" smtClean="0"/>
              <a:t>Science/Engineering examiners looked for ‘good science’:</a:t>
            </a:r>
          </a:p>
          <a:p>
            <a:pPr indent="0" eaLnBrk="1" hangingPunct="1">
              <a:buFont typeface="Wingdings" pitchFamily="2" charset="2"/>
              <a:buNone/>
              <a:defRPr/>
            </a:pPr>
            <a:r>
              <a:rPr lang="en-AU" i="1" dirty="0" smtClean="0"/>
              <a:t>“A pertinent literature review, clear hypothesis, do-able problem, sound data analysis and methodology, and justifiable conclusions.” </a:t>
            </a:r>
          </a:p>
          <a:p>
            <a:pPr marL="0" indent="0" eaLnBrk="1" hangingPunct="1">
              <a:buFont typeface="Wingdings" pitchFamily="2" charset="2"/>
              <a:buNone/>
              <a:defRPr/>
            </a:pPr>
            <a:r>
              <a:rPr lang="en-AU" dirty="0" smtClean="0"/>
              <a:t>Social Science/Humanities </a:t>
            </a:r>
          </a:p>
          <a:p>
            <a:pPr indent="0" eaLnBrk="1" hangingPunct="1">
              <a:buFont typeface="Wingdings" pitchFamily="2" charset="2"/>
              <a:buNone/>
              <a:defRPr/>
            </a:pPr>
            <a:r>
              <a:rPr lang="en-AU" i="1" dirty="0" smtClean="0"/>
              <a:t>“I try in my reading of theses to understand where the student is coming from. Even if I don’t agree with the perspective they have, or if there are gaps, I try to see it from their eyes and whether they have been true to what they set out to do.”</a:t>
            </a:r>
          </a:p>
          <a:p>
            <a:pPr eaLnBrk="1" hangingPunct="1">
              <a:defRPr/>
            </a:pPr>
            <a:endParaRPr lang="en-AU" dirty="0" smtClean="0"/>
          </a:p>
          <a:p>
            <a:pPr eaLnBrk="1" hangingPunct="1">
              <a:defRPr/>
            </a:pPr>
            <a:endParaRPr lang="en-AU" dirty="0"/>
          </a:p>
        </p:txBody>
      </p:sp>
      <p:sp>
        <p:nvSpPr>
          <p:cNvPr id="2" name="Date Placeholder 1"/>
          <p:cNvSpPr>
            <a:spLocks noGrp="1"/>
          </p:cNvSpPr>
          <p:nvPr>
            <p:ph type="dt" sz="half" idx="10"/>
          </p:nvPr>
        </p:nvSpPr>
        <p:spPr/>
        <p:txBody>
          <a:bodyPr/>
          <a:lstStyle/>
          <a:p>
            <a:r>
              <a:rPr lang="en-US" dirty="0" smtClean="0"/>
              <a:t> </a:t>
            </a:r>
            <a:endParaRPr lang="en-AU" dirty="0"/>
          </a:p>
        </p:txBody>
      </p:sp>
    </p:spTree>
    <p:extLst>
      <p:ext uri="{BB962C8B-B14F-4D97-AF65-F5344CB8AC3E}">
        <p14:creationId xmlns:p14="http://schemas.microsoft.com/office/powerpoint/2010/main" val="392122013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8"/>
          <p:cNvSpPr>
            <a:spLocks noGrp="1"/>
          </p:cNvSpPr>
          <p:nvPr>
            <p:ph type="title"/>
          </p:nvPr>
        </p:nvSpPr>
        <p:spPr/>
        <p:txBody>
          <a:bodyPr/>
          <a:lstStyle/>
          <a:p>
            <a:pPr eaLnBrk="1" hangingPunct="1"/>
            <a:r>
              <a:rPr lang="en-AU" smtClean="0"/>
              <a:t>What makes a good thesis? </a:t>
            </a:r>
            <a:r>
              <a:rPr lang="en-US" smtClean="0"/>
              <a:t> </a:t>
            </a:r>
            <a:r>
              <a:rPr lang="en-US" smtClean="0">
                <a:solidFill>
                  <a:schemeClr val="accent1"/>
                </a:solidFill>
              </a:rPr>
              <a:t>Scholarship!</a:t>
            </a:r>
            <a:endParaRPr lang="en-AU" smtClean="0">
              <a:solidFill>
                <a:schemeClr val="accent1"/>
              </a:solidFill>
            </a:endParaRPr>
          </a:p>
        </p:txBody>
      </p:sp>
      <p:sp>
        <p:nvSpPr>
          <p:cNvPr id="29699" name="Rectangle 3"/>
          <p:cNvSpPr>
            <a:spLocks noGrp="1" noChangeArrowheads="1"/>
          </p:cNvSpPr>
          <p:nvPr>
            <p:ph idx="1"/>
          </p:nvPr>
        </p:nvSpPr>
        <p:spPr>
          <a:xfrm>
            <a:off x="457200" y="1357313"/>
            <a:ext cx="8229600" cy="4471987"/>
          </a:xfrm>
        </p:spPr>
        <p:txBody>
          <a:bodyPr/>
          <a:lstStyle/>
          <a:p>
            <a:pPr eaLnBrk="1" hangingPunct="1"/>
            <a:r>
              <a:rPr lang="en-AU" smtClean="0"/>
              <a:t>Originality, coherence, and a sense of student autonomy or independence. </a:t>
            </a:r>
          </a:p>
          <a:p>
            <a:pPr eaLnBrk="1" hangingPunct="1"/>
            <a:r>
              <a:rPr lang="en-AU" smtClean="0"/>
              <a:t>Development of a well-structured argument is highly valued. </a:t>
            </a:r>
          </a:p>
          <a:p>
            <a:pPr eaLnBrk="1" hangingPunct="1"/>
            <a:r>
              <a:rPr lang="en-AU" smtClean="0"/>
              <a:t>Most examiners look for sufficient quantity as well as quality of work. </a:t>
            </a:r>
          </a:p>
          <a:p>
            <a:pPr eaLnBrk="1" hangingPunct="1"/>
            <a:r>
              <a:rPr lang="en-AU" smtClean="0"/>
              <a:t>Reflection: students make a critical assessment of their own work; they recognise and deal with problems. </a:t>
            </a:r>
          </a:p>
          <a:p>
            <a:pPr eaLnBrk="1" hangingPunct="1"/>
            <a:r>
              <a:rPr lang="en-AU" smtClean="0"/>
              <a:t>A level of sophistication in the way students present their argument.</a:t>
            </a:r>
          </a:p>
        </p:txBody>
      </p:sp>
      <p:sp>
        <p:nvSpPr>
          <p:cNvPr id="2" name="Date Placeholder 1"/>
          <p:cNvSpPr>
            <a:spLocks noGrp="1"/>
          </p:cNvSpPr>
          <p:nvPr>
            <p:ph type="dt" sz="half" idx="10"/>
          </p:nvPr>
        </p:nvSpPr>
        <p:spPr/>
        <p:txBody>
          <a:bodyPr/>
          <a:lstStyle/>
          <a:p>
            <a:r>
              <a:rPr lang="en-US" dirty="0" smtClean="0"/>
              <a:t> </a:t>
            </a:r>
            <a:endParaRPr lang="en-AU" dirty="0"/>
          </a:p>
        </p:txBody>
      </p:sp>
    </p:spTree>
    <p:extLst>
      <p:ext uri="{BB962C8B-B14F-4D97-AF65-F5344CB8AC3E}">
        <p14:creationId xmlns:p14="http://schemas.microsoft.com/office/powerpoint/2010/main" val="31374053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8"/>
          <p:cNvSpPr>
            <a:spLocks noGrp="1"/>
          </p:cNvSpPr>
          <p:nvPr>
            <p:ph type="title"/>
          </p:nvPr>
        </p:nvSpPr>
        <p:spPr/>
        <p:txBody>
          <a:bodyPr/>
          <a:lstStyle/>
          <a:p>
            <a:pPr eaLnBrk="1" hangingPunct="1"/>
            <a:r>
              <a:rPr lang="en-AU" smtClean="0"/>
              <a:t>What makes a poor thesis?     </a:t>
            </a:r>
            <a:r>
              <a:rPr lang="en-AU" smtClean="0">
                <a:solidFill>
                  <a:schemeClr val="accent1"/>
                </a:solidFill>
              </a:rPr>
              <a:t>Sloppiness!</a:t>
            </a:r>
            <a:r>
              <a:rPr lang="en-US" smtClean="0">
                <a:solidFill>
                  <a:schemeClr val="accent1"/>
                </a:solidFill>
              </a:rPr>
              <a:t/>
            </a:r>
            <a:br>
              <a:rPr lang="en-US" smtClean="0">
                <a:solidFill>
                  <a:schemeClr val="accent1"/>
                </a:solidFill>
              </a:rPr>
            </a:br>
            <a:endParaRPr lang="en-AU" smtClean="0">
              <a:solidFill>
                <a:schemeClr val="accent1"/>
              </a:solidFill>
            </a:endParaRPr>
          </a:p>
        </p:txBody>
      </p:sp>
      <p:sp>
        <p:nvSpPr>
          <p:cNvPr id="30723" name="Rectangle 3"/>
          <p:cNvSpPr>
            <a:spLocks noGrp="1" noChangeArrowheads="1"/>
          </p:cNvSpPr>
          <p:nvPr>
            <p:ph idx="1"/>
          </p:nvPr>
        </p:nvSpPr>
        <p:spPr>
          <a:xfrm>
            <a:off x="457200" y="1357313"/>
            <a:ext cx="8229600" cy="4349750"/>
          </a:xfrm>
        </p:spPr>
        <p:txBody>
          <a:bodyPr/>
          <a:lstStyle/>
          <a:p>
            <a:pPr eaLnBrk="1" hangingPunct="1">
              <a:buFont typeface="Wingdings" pitchFamily="2" charset="2"/>
              <a:buNone/>
            </a:pPr>
            <a:r>
              <a:rPr lang="en-AU" smtClean="0"/>
              <a:t>Characteristics of a poor thesis are:</a:t>
            </a:r>
          </a:p>
          <a:p>
            <a:pPr eaLnBrk="1" hangingPunct="1"/>
            <a:r>
              <a:rPr lang="en-AU" smtClean="0"/>
              <a:t>lack of coherence </a:t>
            </a:r>
          </a:p>
          <a:p>
            <a:pPr eaLnBrk="1" hangingPunct="1"/>
            <a:r>
              <a:rPr lang="en-AU" smtClean="0"/>
              <a:t>lack of understanding of the theory </a:t>
            </a:r>
          </a:p>
          <a:p>
            <a:pPr eaLnBrk="1" hangingPunct="1"/>
            <a:r>
              <a:rPr lang="en-AU" smtClean="0"/>
              <a:t>lack of confidence in writing</a:t>
            </a:r>
          </a:p>
          <a:p>
            <a:pPr eaLnBrk="1" hangingPunct="1"/>
            <a:r>
              <a:rPr lang="en-AU" smtClean="0"/>
              <a:t>researching the wrong problem </a:t>
            </a:r>
          </a:p>
          <a:p>
            <a:pPr eaLnBrk="1" hangingPunct="1"/>
            <a:r>
              <a:rPr lang="en-AU" smtClean="0"/>
              <a:t>mixed or confused theoretical and methodological perspectives </a:t>
            </a:r>
          </a:p>
          <a:p>
            <a:pPr eaLnBrk="1" hangingPunct="1"/>
            <a:r>
              <a:rPr lang="en-AU" smtClean="0"/>
              <a:t>work that is not original </a:t>
            </a:r>
          </a:p>
          <a:p>
            <a:pPr eaLnBrk="1" hangingPunct="1"/>
            <a:r>
              <a:rPr lang="en-AU" smtClean="0"/>
              <a:t>not being able to explain at the end of the thesis what had actually been argued in the thesis. </a:t>
            </a:r>
          </a:p>
        </p:txBody>
      </p:sp>
      <p:sp>
        <p:nvSpPr>
          <p:cNvPr id="2" name="Date Placeholder 1"/>
          <p:cNvSpPr>
            <a:spLocks noGrp="1"/>
          </p:cNvSpPr>
          <p:nvPr>
            <p:ph type="dt" sz="half" idx="10"/>
          </p:nvPr>
        </p:nvSpPr>
        <p:spPr/>
        <p:txBody>
          <a:bodyPr/>
          <a:lstStyle/>
          <a:p>
            <a:r>
              <a:rPr lang="en-US" dirty="0" smtClean="0"/>
              <a:t> </a:t>
            </a:r>
            <a:endParaRPr lang="en-AU" dirty="0"/>
          </a:p>
        </p:txBody>
      </p:sp>
    </p:spTree>
    <p:extLst>
      <p:ext uri="{BB962C8B-B14F-4D97-AF65-F5344CB8AC3E}">
        <p14:creationId xmlns:p14="http://schemas.microsoft.com/office/powerpoint/2010/main" val="33623060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this seminar:</a:t>
            </a:r>
            <a:endParaRPr lang="en-US" dirty="0"/>
          </a:p>
        </p:txBody>
      </p:sp>
      <p:sp>
        <p:nvSpPr>
          <p:cNvPr id="3" name="Content Placeholder 2"/>
          <p:cNvSpPr>
            <a:spLocks noGrp="1"/>
          </p:cNvSpPr>
          <p:nvPr>
            <p:ph idx="1"/>
          </p:nvPr>
        </p:nvSpPr>
        <p:spPr/>
        <p:txBody>
          <a:bodyPr/>
          <a:lstStyle/>
          <a:p>
            <a:r>
              <a:rPr lang="en-US" dirty="0" smtClean="0"/>
              <a:t>Who does what</a:t>
            </a:r>
          </a:p>
          <a:p>
            <a:r>
              <a:rPr lang="en-US" dirty="0" smtClean="0"/>
              <a:t>Preparation </a:t>
            </a:r>
          </a:p>
          <a:p>
            <a:r>
              <a:rPr lang="en-US" dirty="0" smtClean="0"/>
              <a:t>Submission</a:t>
            </a:r>
          </a:p>
          <a:p>
            <a:r>
              <a:rPr lang="en-US" dirty="0" smtClean="0"/>
              <a:t>Examination</a:t>
            </a:r>
          </a:p>
          <a:p>
            <a:r>
              <a:rPr lang="en-US" dirty="0" smtClean="0"/>
              <a:t>Perspectives from examiners</a:t>
            </a:r>
            <a:endParaRPr lang="en-US" dirty="0"/>
          </a:p>
        </p:txBody>
      </p:sp>
      <p:sp>
        <p:nvSpPr>
          <p:cNvPr id="4" name="Date Placeholder 3"/>
          <p:cNvSpPr>
            <a:spLocks noGrp="1"/>
          </p:cNvSpPr>
          <p:nvPr>
            <p:ph type="dt" sz="half" idx="10"/>
          </p:nvPr>
        </p:nvSpPr>
        <p:spPr/>
        <p:txBody>
          <a:bodyPr/>
          <a:lstStyle/>
          <a:p>
            <a:endParaRPr lang="en-AU" dirty="0"/>
          </a:p>
        </p:txBody>
      </p:sp>
    </p:spTree>
    <p:extLst>
      <p:ext uri="{BB962C8B-B14F-4D97-AF65-F5344CB8AC3E}">
        <p14:creationId xmlns:p14="http://schemas.microsoft.com/office/powerpoint/2010/main" val="311209053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7"/>
          <p:cNvSpPr>
            <a:spLocks noGrp="1"/>
          </p:cNvSpPr>
          <p:nvPr>
            <p:ph type="title"/>
          </p:nvPr>
        </p:nvSpPr>
        <p:spPr/>
        <p:txBody>
          <a:bodyPr/>
          <a:lstStyle/>
          <a:p>
            <a:pPr eaLnBrk="1" hangingPunct="1"/>
            <a:r>
              <a:rPr lang="en-AU" smtClean="0"/>
              <a:t>Extract from Examiner’s Report (1)</a:t>
            </a:r>
            <a:r>
              <a:rPr lang="en-US" smtClean="0"/>
              <a:t/>
            </a:r>
            <a:br>
              <a:rPr lang="en-US" smtClean="0"/>
            </a:br>
            <a:endParaRPr lang="en-AU" smtClean="0"/>
          </a:p>
        </p:txBody>
      </p:sp>
      <p:sp>
        <p:nvSpPr>
          <p:cNvPr id="31747" name="Rectangle 3"/>
          <p:cNvSpPr>
            <a:spLocks noGrp="1" noChangeArrowheads="1"/>
          </p:cNvSpPr>
          <p:nvPr>
            <p:ph idx="1"/>
          </p:nvPr>
        </p:nvSpPr>
        <p:spPr/>
        <p:txBody>
          <a:bodyPr/>
          <a:lstStyle/>
          <a:p>
            <a:pPr marL="0" indent="0" eaLnBrk="1" hangingPunct="1">
              <a:buFont typeface="Wingdings" pitchFamily="2" charset="2"/>
              <a:buNone/>
            </a:pPr>
            <a:r>
              <a:rPr lang="en-US" smtClean="0"/>
              <a:t>To start, may I just state that from a write-up point of view, this is the worst thesis I have ever examined. </a:t>
            </a:r>
          </a:p>
          <a:p>
            <a:pPr marL="0" indent="0" eaLnBrk="1" hangingPunct="1">
              <a:buFont typeface="Wingdings" pitchFamily="2" charset="2"/>
              <a:buNone/>
            </a:pPr>
            <a:r>
              <a:rPr lang="en-US" smtClean="0"/>
              <a:t>There are so many grammatical, spelling and format errors, that it is very difficult to mention all of them. It is obvious that the thesis was not checked by the candidate, and he has done himself a great disservice.</a:t>
            </a:r>
            <a:r>
              <a:rPr lang="en-AU" smtClean="0"/>
              <a:t> </a:t>
            </a:r>
          </a:p>
        </p:txBody>
      </p:sp>
      <p:sp>
        <p:nvSpPr>
          <p:cNvPr id="2" name="Date Placeholder 1"/>
          <p:cNvSpPr>
            <a:spLocks noGrp="1"/>
          </p:cNvSpPr>
          <p:nvPr>
            <p:ph type="dt" sz="half" idx="10"/>
          </p:nvPr>
        </p:nvSpPr>
        <p:spPr/>
        <p:txBody>
          <a:bodyPr/>
          <a:lstStyle/>
          <a:p>
            <a:r>
              <a:rPr lang="en-US" dirty="0" smtClean="0"/>
              <a:t> </a:t>
            </a:r>
            <a:endParaRPr lang="en-AU" dirty="0"/>
          </a:p>
        </p:txBody>
      </p:sp>
    </p:spTree>
    <p:extLst>
      <p:ext uri="{BB962C8B-B14F-4D97-AF65-F5344CB8AC3E}">
        <p14:creationId xmlns:p14="http://schemas.microsoft.com/office/powerpoint/2010/main" val="7552320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7"/>
          <p:cNvSpPr>
            <a:spLocks noGrp="1"/>
          </p:cNvSpPr>
          <p:nvPr>
            <p:ph type="title"/>
          </p:nvPr>
        </p:nvSpPr>
        <p:spPr/>
        <p:txBody>
          <a:bodyPr/>
          <a:lstStyle/>
          <a:p>
            <a:pPr eaLnBrk="1" hangingPunct="1"/>
            <a:r>
              <a:rPr lang="en-AU" smtClean="0"/>
              <a:t>Extract from Examiner’s Report (2)</a:t>
            </a:r>
          </a:p>
        </p:txBody>
      </p:sp>
      <p:sp>
        <p:nvSpPr>
          <p:cNvPr id="32771" name="Rectangle 1027"/>
          <p:cNvSpPr>
            <a:spLocks noGrp="1" noChangeArrowheads="1"/>
          </p:cNvSpPr>
          <p:nvPr>
            <p:ph idx="1"/>
          </p:nvPr>
        </p:nvSpPr>
        <p:spPr/>
        <p:txBody>
          <a:bodyPr/>
          <a:lstStyle/>
          <a:p>
            <a:pPr marL="0" indent="0" eaLnBrk="1" hangingPunct="1">
              <a:buFont typeface="Wingdings" pitchFamily="2" charset="2"/>
              <a:buNone/>
            </a:pPr>
            <a:r>
              <a:rPr lang="en-US" sz="2200" smtClean="0"/>
              <a:t>The large number of grammatical, contextual, referencing and basic inconsistencies in the thesis on this criterion is well below standards required for this level of study. Major revision of the work needs to be carried out prior to resubmission. The errors detract significantly from the content of the thesis and impair proper consideration for examination purposes. I struggled through the detailed edit of the first two chapters but gave up due to the poor presentation on these criteria. The work requires a thorough final edit prior to presentation for examination and I am concerned that the candidate’s examination has been put at risk, through insufficient care in the thesis presentation and ultimately supervision.</a:t>
            </a:r>
            <a:r>
              <a:rPr lang="en-AU" sz="2200" smtClean="0"/>
              <a:t> </a:t>
            </a:r>
          </a:p>
        </p:txBody>
      </p:sp>
      <p:sp>
        <p:nvSpPr>
          <p:cNvPr id="2" name="Date Placeholder 1"/>
          <p:cNvSpPr>
            <a:spLocks noGrp="1"/>
          </p:cNvSpPr>
          <p:nvPr>
            <p:ph type="dt" sz="half" idx="10"/>
          </p:nvPr>
        </p:nvSpPr>
        <p:spPr/>
        <p:txBody>
          <a:bodyPr/>
          <a:lstStyle/>
          <a:p>
            <a:r>
              <a:rPr lang="en-US" dirty="0" smtClean="0"/>
              <a:t> </a:t>
            </a:r>
            <a:endParaRPr lang="en-AU" dirty="0"/>
          </a:p>
        </p:txBody>
      </p:sp>
    </p:spTree>
    <p:extLst>
      <p:ext uri="{BB962C8B-B14F-4D97-AF65-F5344CB8AC3E}">
        <p14:creationId xmlns:p14="http://schemas.microsoft.com/office/powerpoint/2010/main" val="268398610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7"/>
          <p:cNvSpPr>
            <a:spLocks noGrp="1"/>
          </p:cNvSpPr>
          <p:nvPr>
            <p:ph type="title"/>
          </p:nvPr>
        </p:nvSpPr>
        <p:spPr/>
        <p:txBody>
          <a:bodyPr/>
          <a:lstStyle/>
          <a:p>
            <a:pPr eaLnBrk="1" hangingPunct="1"/>
            <a:r>
              <a:rPr lang="en-AU" smtClean="0"/>
              <a:t>Extract from Examiner’s Report (3)</a:t>
            </a:r>
            <a:r>
              <a:rPr lang="en-US" smtClean="0"/>
              <a:t/>
            </a:r>
            <a:br>
              <a:rPr lang="en-US" smtClean="0"/>
            </a:br>
            <a:endParaRPr lang="en-AU" smtClean="0"/>
          </a:p>
        </p:txBody>
      </p:sp>
      <p:sp>
        <p:nvSpPr>
          <p:cNvPr id="27651" name="Rectangle 3"/>
          <p:cNvSpPr>
            <a:spLocks noGrp="1" noChangeArrowheads="1"/>
          </p:cNvSpPr>
          <p:nvPr>
            <p:ph idx="1"/>
          </p:nvPr>
        </p:nvSpPr>
        <p:spPr/>
        <p:txBody>
          <a:bodyPr/>
          <a:lstStyle/>
          <a:p>
            <a:pPr marL="0" indent="0" eaLnBrk="1" hangingPunct="1">
              <a:buFont typeface="Wingdings" pitchFamily="2" charset="2"/>
              <a:buNone/>
              <a:defRPr/>
            </a:pPr>
            <a:r>
              <a:rPr lang="en-US" dirty="0" smtClean="0"/>
              <a:t>The chief weakness…is the incoherent, inconsistent and often incomplete presentation of the exegesis’ references. This matters, because unlike other deviations from standard practice in the project, there is nothing creative about it. Rather, it disregards [future readers] whose attention it deserves, and represents a deficiency in the candidate’s repertoire of necessary skills, and impairs the impression of self-confidence conveyed by other parts of the thesis. </a:t>
            </a:r>
          </a:p>
          <a:p>
            <a:pPr marL="0" indent="0" eaLnBrk="1" hangingPunct="1">
              <a:buFont typeface="Wingdings" pitchFamily="2" charset="2"/>
              <a:buNone/>
              <a:defRPr/>
            </a:pPr>
            <a:r>
              <a:rPr lang="en-US" dirty="0" smtClean="0"/>
              <a:t>[13 pages of specific comments followed the main report]</a:t>
            </a:r>
            <a:r>
              <a:rPr lang="en-AU" dirty="0" smtClean="0"/>
              <a:t> </a:t>
            </a:r>
          </a:p>
          <a:p>
            <a:pPr lvl="1" indent="0" eaLnBrk="1" hangingPunct="1">
              <a:defRPr/>
            </a:pPr>
            <a:endParaRPr lang="en-AU" dirty="0" smtClean="0"/>
          </a:p>
          <a:p>
            <a:pPr eaLnBrk="1" hangingPunct="1">
              <a:defRPr/>
            </a:pPr>
            <a:endParaRPr lang="en-AU" dirty="0" smtClean="0"/>
          </a:p>
        </p:txBody>
      </p:sp>
      <p:sp>
        <p:nvSpPr>
          <p:cNvPr id="2" name="Date Placeholder 1"/>
          <p:cNvSpPr>
            <a:spLocks noGrp="1"/>
          </p:cNvSpPr>
          <p:nvPr>
            <p:ph type="dt" sz="half" idx="10"/>
          </p:nvPr>
        </p:nvSpPr>
        <p:spPr/>
        <p:txBody>
          <a:bodyPr/>
          <a:lstStyle/>
          <a:p>
            <a:r>
              <a:rPr lang="en-US" dirty="0" smtClean="0"/>
              <a:t> </a:t>
            </a:r>
            <a:endParaRPr lang="en-AU" dirty="0"/>
          </a:p>
        </p:txBody>
      </p:sp>
    </p:spTree>
    <p:extLst>
      <p:ext uri="{BB962C8B-B14F-4D97-AF65-F5344CB8AC3E}">
        <p14:creationId xmlns:p14="http://schemas.microsoft.com/office/powerpoint/2010/main" val="353196557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7"/>
          <p:cNvSpPr>
            <a:spLocks noGrp="1"/>
          </p:cNvSpPr>
          <p:nvPr>
            <p:ph type="title"/>
          </p:nvPr>
        </p:nvSpPr>
        <p:spPr/>
        <p:txBody>
          <a:bodyPr/>
          <a:lstStyle/>
          <a:p>
            <a:pPr eaLnBrk="1" hangingPunct="1"/>
            <a:r>
              <a:rPr lang="en-AU" smtClean="0"/>
              <a:t>Extract from Examiner’s Report (4)</a:t>
            </a:r>
            <a:r>
              <a:rPr lang="en-US" smtClean="0"/>
              <a:t/>
            </a:r>
            <a:br>
              <a:rPr lang="en-US" smtClean="0"/>
            </a:br>
            <a:endParaRPr lang="en-AU" smtClean="0"/>
          </a:p>
        </p:txBody>
      </p:sp>
      <p:sp>
        <p:nvSpPr>
          <p:cNvPr id="28675" name="Rectangle 3"/>
          <p:cNvSpPr>
            <a:spLocks noGrp="1" noChangeArrowheads="1"/>
          </p:cNvSpPr>
          <p:nvPr>
            <p:ph idx="1"/>
          </p:nvPr>
        </p:nvSpPr>
        <p:spPr/>
        <p:txBody>
          <a:bodyPr/>
          <a:lstStyle/>
          <a:p>
            <a:pPr marL="0" indent="0" eaLnBrk="1" hangingPunct="1">
              <a:buFont typeface="Wingdings" pitchFamily="2" charset="2"/>
              <a:buNone/>
              <a:defRPr/>
            </a:pPr>
            <a:r>
              <a:rPr lang="en-US" dirty="0" smtClean="0"/>
              <a:t>I would like to see more highly developed recommendations. I’m left with the feeling that this section was put together quickly (I may be wrong) – kind of like a novel where you get to know all the characters intimately in a complex and satisfying plot, only to find they all disappear mysteriously together in the middle of the ocean on the last page of the book. I think more work should be put into tying together the results of the physical modeling, and real data, to present, perhaps as a suggestion, some sort of stronger recommendations presented in a maybe a tabular format … </a:t>
            </a:r>
            <a:endParaRPr lang="en-AU" dirty="0" smtClean="0"/>
          </a:p>
          <a:p>
            <a:pPr lvl="1" indent="0" eaLnBrk="1" hangingPunct="1">
              <a:defRPr/>
            </a:pPr>
            <a:endParaRPr lang="en-AU" dirty="0" smtClean="0"/>
          </a:p>
          <a:p>
            <a:pPr eaLnBrk="1" hangingPunct="1">
              <a:defRPr/>
            </a:pPr>
            <a:endParaRPr lang="en-AU" dirty="0" smtClean="0"/>
          </a:p>
        </p:txBody>
      </p:sp>
      <p:sp>
        <p:nvSpPr>
          <p:cNvPr id="2" name="Date Placeholder 1"/>
          <p:cNvSpPr>
            <a:spLocks noGrp="1"/>
          </p:cNvSpPr>
          <p:nvPr>
            <p:ph type="dt" sz="half" idx="10"/>
          </p:nvPr>
        </p:nvSpPr>
        <p:spPr/>
        <p:txBody>
          <a:bodyPr/>
          <a:lstStyle/>
          <a:p>
            <a:r>
              <a:rPr lang="en-US" dirty="0" smtClean="0"/>
              <a:t> </a:t>
            </a:r>
            <a:endParaRPr lang="en-AU" dirty="0"/>
          </a:p>
        </p:txBody>
      </p:sp>
    </p:spTree>
    <p:extLst>
      <p:ext uri="{BB962C8B-B14F-4D97-AF65-F5344CB8AC3E}">
        <p14:creationId xmlns:p14="http://schemas.microsoft.com/office/powerpoint/2010/main" val="184183869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8"/>
          <p:cNvSpPr>
            <a:spLocks noGrp="1"/>
          </p:cNvSpPr>
          <p:nvPr>
            <p:ph type="title"/>
          </p:nvPr>
        </p:nvSpPr>
        <p:spPr/>
        <p:txBody>
          <a:bodyPr/>
          <a:lstStyle/>
          <a:p>
            <a:pPr eaLnBrk="1" hangingPunct="1"/>
            <a:r>
              <a:rPr lang="en-AU" smtClean="0"/>
              <a:t>Extract from Examiner’s Report (5)</a:t>
            </a:r>
            <a:r>
              <a:rPr lang="en-US" smtClean="0"/>
              <a:t/>
            </a:r>
            <a:br>
              <a:rPr lang="en-US" smtClean="0"/>
            </a:br>
            <a:endParaRPr lang="en-AU" smtClean="0"/>
          </a:p>
        </p:txBody>
      </p:sp>
      <p:sp>
        <p:nvSpPr>
          <p:cNvPr id="29699" name="Rectangle 3"/>
          <p:cNvSpPr>
            <a:spLocks noGrp="1" noChangeArrowheads="1"/>
          </p:cNvSpPr>
          <p:nvPr>
            <p:ph idx="1"/>
          </p:nvPr>
        </p:nvSpPr>
        <p:spPr/>
        <p:txBody>
          <a:bodyPr/>
          <a:lstStyle/>
          <a:p>
            <a:pPr marL="0" indent="0" eaLnBrk="1" hangingPunct="1">
              <a:buFont typeface="Wingdings" pitchFamily="2" charset="2"/>
              <a:buNone/>
              <a:defRPr/>
            </a:pPr>
            <a:r>
              <a:rPr lang="en-US" dirty="0" smtClean="0"/>
              <a:t>Under specific comments:</a:t>
            </a:r>
          </a:p>
          <a:p>
            <a:pPr marL="0" indent="0" eaLnBrk="1" hangingPunct="1">
              <a:buFont typeface="Wingdings" pitchFamily="2" charset="2"/>
              <a:buNone/>
              <a:defRPr/>
            </a:pPr>
            <a:r>
              <a:rPr lang="en-US" dirty="0" smtClean="0"/>
              <a:t>p.186-107: The reference list is, frankly speaking, a disaster. I have not cross-checked all references, but there are a number of references missing. Together I counted 65 errors, inconsistencies, missing and incomplete references.</a:t>
            </a:r>
          </a:p>
          <a:p>
            <a:pPr marL="0" indent="0" eaLnBrk="1" hangingPunct="1">
              <a:buFont typeface="Wingdings" pitchFamily="2" charset="2"/>
              <a:buNone/>
              <a:defRPr/>
            </a:pPr>
            <a:endParaRPr lang="en-US" dirty="0" smtClean="0"/>
          </a:p>
          <a:p>
            <a:pPr marL="0" indent="0" eaLnBrk="1" hangingPunct="1">
              <a:buFont typeface="Wingdings" pitchFamily="2" charset="2"/>
              <a:buNone/>
              <a:defRPr/>
            </a:pPr>
            <a:r>
              <a:rPr lang="en-US" dirty="0" smtClean="0"/>
              <a:t>Candidate’s response:</a:t>
            </a:r>
          </a:p>
          <a:p>
            <a:pPr marL="0" indent="0" eaLnBrk="1" hangingPunct="1">
              <a:buFont typeface="Wingdings" pitchFamily="2" charset="2"/>
              <a:buNone/>
              <a:defRPr/>
            </a:pPr>
            <a:r>
              <a:rPr lang="en-US" dirty="0" smtClean="0"/>
              <a:t>p.186-107:  I have fixed the reference list. I agree it was a disaster.</a:t>
            </a:r>
          </a:p>
          <a:p>
            <a:pPr eaLnBrk="1" hangingPunct="1">
              <a:defRPr/>
            </a:pPr>
            <a:endParaRPr lang="en-AU" dirty="0" smtClean="0"/>
          </a:p>
        </p:txBody>
      </p:sp>
      <p:sp>
        <p:nvSpPr>
          <p:cNvPr id="2" name="Date Placeholder 1"/>
          <p:cNvSpPr>
            <a:spLocks noGrp="1"/>
          </p:cNvSpPr>
          <p:nvPr>
            <p:ph type="dt" sz="half" idx="10"/>
          </p:nvPr>
        </p:nvSpPr>
        <p:spPr/>
        <p:txBody>
          <a:bodyPr/>
          <a:lstStyle/>
          <a:p>
            <a:r>
              <a:rPr lang="en-US" dirty="0" smtClean="0"/>
              <a:t> </a:t>
            </a:r>
            <a:endParaRPr lang="en-AU" dirty="0"/>
          </a:p>
        </p:txBody>
      </p:sp>
    </p:spTree>
    <p:extLst>
      <p:ext uri="{BB962C8B-B14F-4D97-AF65-F5344CB8AC3E}">
        <p14:creationId xmlns:p14="http://schemas.microsoft.com/office/powerpoint/2010/main" val="97703756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7"/>
          <p:cNvSpPr>
            <a:spLocks noGrp="1"/>
          </p:cNvSpPr>
          <p:nvPr>
            <p:ph type="title"/>
          </p:nvPr>
        </p:nvSpPr>
        <p:spPr/>
        <p:txBody>
          <a:bodyPr/>
          <a:lstStyle/>
          <a:p>
            <a:pPr eaLnBrk="1" hangingPunct="1"/>
            <a:r>
              <a:rPr lang="en-AU" smtClean="0"/>
              <a:t>In summary…</a:t>
            </a:r>
            <a:r>
              <a:rPr lang="en-US" smtClean="0"/>
              <a:t/>
            </a:r>
            <a:br>
              <a:rPr lang="en-US" smtClean="0"/>
            </a:br>
            <a:endParaRPr lang="en-AU" smtClean="0"/>
          </a:p>
        </p:txBody>
      </p:sp>
      <p:sp>
        <p:nvSpPr>
          <p:cNvPr id="39939" name="Rectangle 3"/>
          <p:cNvSpPr>
            <a:spLocks noGrp="1" noChangeArrowheads="1"/>
          </p:cNvSpPr>
          <p:nvPr>
            <p:ph idx="1"/>
          </p:nvPr>
        </p:nvSpPr>
        <p:spPr/>
        <p:txBody>
          <a:bodyPr/>
          <a:lstStyle/>
          <a:p>
            <a:pPr eaLnBrk="1" hangingPunct="1">
              <a:buFont typeface="Wingdings" pitchFamily="2" charset="2"/>
              <a:buNone/>
            </a:pPr>
            <a:r>
              <a:rPr lang="en-AU" dirty="0" smtClean="0">
                <a:solidFill>
                  <a:srgbClr val="00B050"/>
                </a:solidFill>
              </a:rPr>
              <a:t>Positive</a:t>
            </a:r>
            <a:r>
              <a:rPr lang="en-AU" dirty="0" smtClean="0"/>
              <a:t> indicators are:</a:t>
            </a:r>
          </a:p>
          <a:p>
            <a:pPr eaLnBrk="1" hangingPunct="1"/>
            <a:r>
              <a:rPr lang="en-AU" dirty="0" smtClean="0"/>
              <a:t>“sparkle, élan and sense of confidence with the material” </a:t>
            </a:r>
          </a:p>
          <a:p>
            <a:pPr eaLnBrk="1" hangingPunct="1"/>
            <a:r>
              <a:rPr lang="en-AU" dirty="0" smtClean="0"/>
              <a:t>cohesiveness and clarity </a:t>
            </a:r>
          </a:p>
          <a:p>
            <a:pPr eaLnBrk="1" hangingPunct="1"/>
            <a:r>
              <a:rPr lang="en-AU" dirty="0" smtClean="0"/>
              <a:t>a student who makes the ideas his/her own, with some originality of presentation </a:t>
            </a:r>
          </a:p>
          <a:p>
            <a:pPr eaLnBrk="1" hangingPunct="1"/>
            <a:r>
              <a:rPr lang="en-AU" dirty="0" smtClean="0"/>
              <a:t>professionalism - as demonstrated by mature comments, and the accuracy of the logic </a:t>
            </a:r>
          </a:p>
          <a:p>
            <a:pPr eaLnBrk="1" hangingPunct="1"/>
            <a:r>
              <a:rPr lang="en-AU" dirty="0" smtClean="0"/>
              <a:t>style and sophistication. </a:t>
            </a:r>
          </a:p>
        </p:txBody>
      </p:sp>
      <p:sp>
        <p:nvSpPr>
          <p:cNvPr id="2" name="Date Placeholder 1"/>
          <p:cNvSpPr>
            <a:spLocks noGrp="1"/>
          </p:cNvSpPr>
          <p:nvPr>
            <p:ph type="dt" sz="half" idx="10"/>
          </p:nvPr>
        </p:nvSpPr>
        <p:spPr/>
        <p:txBody>
          <a:bodyPr/>
          <a:lstStyle/>
          <a:p>
            <a:r>
              <a:rPr lang="en-US" dirty="0" smtClean="0"/>
              <a:t> </a:t>
            </a:r>
            <a:endParaRPr lang="en-AU" dirty="0"/>
          </a:p>
        </p:txBody>
      </p:sp>
    </p:spTree>
    <p:extLst>
      <p:ext uri="{BB962C8B-B14F-4D97-AF65-F5344CB8AC3E}">
        <p14:creationId xmlns:p14="http://schemas.microsoft.com/office/powerpoint/2010/main" val="81339229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7"/>
          <p:cNvSpPr>
            <a:spLocks noGrp="1"/>
          </p:cNvSpPr>
          <p:nvPr>
            <p:ph type="title"/>
          </p:nvPr>
        </p:nvSpPr>
        <p:spPr/>
        <p:txBody>
          <a:bodyPr/>
          <a:lstStyle/>
          <a:p>
            <a:pPr eaLnBrk="1" hangingPunct="1"/>
            <a:r>
              <a:rPr lang="en-AU" dirty="0" smtClean="0"/>
              <a:t>In the end…….</a:t>
            </a:r>
            <a:endParaRPr lang="en-US" dirty="0" smtClean="0"/>
          </a:p>
        </p:txBody>
      </p:sp>
      <p:sp>
        <p:nvSpPr>
          <p:cNvPr id="41987" name="Rectangle 3"/>
          <p:cNvSpPr>
            <a:spLocks noGrp="1" noChangeArrowheads="1"/>
          </p:cNvSpPr>
          <p:nvPr>
            <p:ph idx="1"/>
          </p:nvPr>
        </p:nvSpPr>
        <p:spPr/>
        <p:txBody>
          <a:bodyPr/>
          <a:lstStyle/>
          <a:p>
            <a:pPr eaLnBrk="1" hangingPunct="1">
              <a:buFont typeface="Wingdings" pitchFamily="2" charset="2"/>
              <a:buNone/>
            </a:pPr>
            <a:r>
              <a:rPr lang="en-AU" smtClean="0"/>
              <a:t>The final, substantive judgment is determined by:</a:t>
            </a:r>
          </a:p>
          <a:p>
            <a:pPr eaLnBrk="1" hangingPunct="1"/>
            <a:r>
              <a:rPr lang="en-AU" smtClean="0"/>
              <a:t>the student’s confidence and independence </a:t>
            </a:r>
          </a:p>
          <a:p>
            <a:pPr eaLnBrk="1" hangingPunct="1"/>
            <a:r>
              <a:rPr lang="en-AU" smtClean="0"/>
              <a:t>a creative view of the topic </a:t>
            </a:r>
          </a:p>
          <a:p>
            <a:pPr eaLnBrk="1" hangingPunct="1"/>
            <a:r>
              <a:rPr lang="en-AU" smtClean="0"/>
              <a:t>the structure of the argument </a:t>
            </a:r>
          </a:p>
          <a:p>
            <a:pPr eaLnBrk="1" hangingPunct="1"/>
            <a:r>
              <a:rPr lang="en-AU" smtClean="0"/>
              <a:t>the coherence of theoretical and methodological perspectives</a:t>
            </a:r>
          </a:p>
          <a:p>
            <a:pPr eaLnBrk="1" hangingPunct="1"/>
            <a:r>
              <a:rPr lang="en-AU" smtClean="0"/>
              <a:t>evidence of critical self-assessment by the student. </a:t>
            </a:r>
          </a:p>
          <a:p>
            <a:pPr lvl="1" indent="0" eaLnBrk="1" hangingPunct="1"/>
            <a:endParaRPr lang="en-AU" smtClean="0"/>
          </a:p>
          <a:p>
            <a:pPr lvl="1" indent="0" eaLnBrk="1" hangingPunct="1"/>
            <a:endParaRPr lang="en-AU" smtClean="0"/>
          </a:p>
          <a:p>
            <a:pPr eaLnBrk="1" hangingPunct="1"/>
            <a:endParaRPr lang="en-AU" smtClean="0"/>
          </a:p>
        </p:txBody>
      </p:sp>
      <p:sp>
        <p:nvSpPr>
          <p:cNvPr id="2" name="Date Placeholder 1"/>
          <p:cNvSpPr>
            <a:spLocks noGrp="1"/>
          </p:cNvSpPr>
          <p:nvPr>
            <p:ph type="dt" sz="half" idx="10"/>
          </p:nvPr>
        </p:nvSpPr>
        <p:spPr/>
        <p:txBody>
          <a:bodyPr/>
          <a:lstStyle/>
          <a:p>
            <a:r>
              <a:rPr lang="en-US" dirty="0" smtClean="0"/>
              <a:t> </a:t>
            </a:r>
            <a:endParaRPr lang="en-AU" dirty="0"/>
          </a:p>
        </p:txBody>
      </p:sp>
    </p:spTree>
    <p:extLst>
      <p:ext uri="{BB962C8B-B14F-4D97-AF65-F5344CB8AC3E}">
        <p14:creationId xmlns:p14="http://schemas.microsoft.com/office/powerpoint/2010/main" val="407810067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7"/>
          <p:cNvSpPr>
            <a:spLocks noGrp="1"/>
          </p:cNvSpPr>
          <p:nvPr>
            <p:ph type="title"/>
          </p:nvPr>
        </p:nvSpPr>
        <p:spPr/>
        <p:txBody>
          <a:bodyPr/>
          <a:lstStyle/>
          <a:p>
            <a:pPr eaLnBrk="1" hangingPunct="1"/>
            <a:r>
              <a:rPr lang="en-AU" smtClean="0"/>
              <a:t>In summary…</a:t>
            </a:r>
            <a:r>
              <a:rPr lang="en-US" smtClean="0"/>
              <a:t/>
            </a:r>
            <a:br>
              <a:rPr lang="en-US" smtClean="0"/>
            </a:br>
            <a:endParaRPr lang="en-AU" smtClean="0"/>
          </a:p>
        </p:txBody>
      </p:sp>
      <p:sp>
        <p:nvSpPr>
          <p:cNvPr id="40963" name="Rectangle 2051"/>
          <p:cNvSpPr>
            <a:spLocks noGrp="1" noChangeArrowheads="1"/>
          </p:cNvSpPr>
          <p:nvPr>
            <p:ph idx="1"/>
          </p:nvPr>
        </p:nvSpPr>
        <p:spPr/>
        <p:txBody>
          <a:bodyPr/>
          <a:lstStyle/>
          <a:p>
            <a:pPr eaLnBrk="1" hangingPunct="1">
              <a:buFont typeface="Wingdings" pitchFamily="2" charset="2"/>
              <a:buNone/>
            </a:pPr>
            <a:r>
              <a:rPr lang="en-AU" dirty="0" smtClean="0">
                <a:solidFill>
                  <a:srgbClr val="FF0000"/>
                </a:solidFill>
              </a:rPr>
              <a:t>Negative</a:t>
            </a:r>
            <a:r>
              <a:rPr lang="en-AU" dirty="0" smtClean="0"/>
              <a:t> indicators are:</a:t>
            </a:r>
          </a:p>
          <a:p>
            <a:pPr eaLnBrk="1" hangingPunct="1"/>
            <a:r>
              <a:rPr lang="en-AU" i="1" dirty="0" smtClean="0"/>
              <a:t>“Irritating things in the thesis such as typos and other careless textual mistakes that indicate a lack of attention to detail…Sloppiness in the text indicates sloppy research.”</a:t>
            </a:r>
          </a:p>
          <a:p>
            <a:pPr eaLnBrk="1" hangingPunct="1"/>
            <a:r>
              <a:rPr lang="en-AU" dirty="0" smtClean="0"/>
              <a:t>references that are poor: </a:t>
            </a:r>
            <a:r>
              <a:rPr lang="en-AU" i="1" dirty="0" smtClean="0"/>
              <a:t>“This is usually a sign of a poor thesis - the two go hand in hand.” </a:t>
            </a:r>
          </a:p>
        </p:txBody>
      </p:sp>
      <p:sp>
        <p:nvSpPr>
          <p:cNvPr id="2" name="Date Placeholder 1"/>
          <p:cNvSpPr>
            <a:spLocks noGrp="1"/>
          </p:cNvSpPr>
          <p:nvPr>
            <p:ph type="dt" sz="half" idx="10"/>
          </p:nvPr>
        </p:nvSpPr>
        <p:spPr/>
        <p:txBody>
          <a:bodyPr/>
          <a:lstStyle/>
          <a:p>
            <a:r>
              <a:rPr lang="en-US" dirty="0" smtClean="0"/>
              <a:t> </a:t>
            </a:r>
            <a:endParaRPr lang="en-AU" dirty="0"/>
          </a:p>
        </p:txBody>
      </p:sp>
    </p:spTree>
    <p:extLst>
      <p:ext uri="{BB962C8B-B14F-4D97-AF65-F5344CB8AC3E}">
        <p14:creationId xmlns:p14="http://schemas.microsoft.com/office/powerpoint/2010/main" val="368926391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pPr eaLnBrk="1" hangingPunct="1"/>
            <a:r>
              <a:rPr lang="en-AU" dirty="0" smtClean="0"/>
              <a:t>Responding to examiners’ reports</a:t>
            </a:r>
            <a:r>
              <a:rPr lang="en-US" dirty="0" smtClean="0"/>
              <a:t/>
            </a:r>
            <a:br>
              <a:rPr lang="en-US" dirty="0" smtClean="0"/>
            </a:br>
            <a:endParaRPr lang="en-AU" dirty="0" smtClean="0"/>
          </a:p>
        </p:txBody>
      </p:sp>
      <p:sp>
        <p:nvSpPr>
          <p:cNvPr id="43011" name="Rectangle 3"/>
          <p:cNvSpPr>
            <a:spLocks noGrp="1" noChangeArrowheads="1"/>
          </p:cNvSpPr>
          <p:nvPr>
            <p:ph idx="1"/>
          </p:nvPr>
        </p:nvSpPr>
        <p:spPr/>
        <p:txBody>
          <a:bodyPr/>
          <a:lstStyle/>
          <a:p>
            <a:pPr eaLnBrk="1" hangingPunct="1">
              <a:buFont typeface="Wingdings" pitchFamily="2" charset="2"/>
              <a:buNone/>
            </a:pPr>
            <a:r>
              <a:rPr lang="en-AU" sz="2200" b="1" dirty="0" smtClean="0"/>
              <a:t>In all cases:</a:t>
            </a:r>
          </a:p>
          <a:p>
            <a:pPr eaLnBrk="1" hangingPunct="1"/>
            <a:r>
              <a:rPr lang="en-AU" sz="2200" dirty="0" smtClean="0"/>
              <a:t>Correct all typos, grammar and elements of style</a:t>
            </a:r>
          </a:p>
          <a:p>
            <a:pPr eaLnBrk="1" hangingPunct="1"/>
            <a:r>
              <a:rPr lang="en-AU" sz="2200" dirty="0" smtClean="0"/>
              <a:t>Respond to all reasonable requests for amendment/revision</a:t>
            </a:r>
          </a:p>
          <a:p>
            <a:pPr eaLnBrk="1" hangingPunct="1"/>
            <a:r>
              <a:rPr lang="en-AU" sz="2200" dirty="0" smtClean="0"/>
              <a:t>Chair provides written instructions for response to the candidate</a:t>
            </a:r>
          </a:p>
          <a:p>
            <a:pPr eaLnBrk="1" hangingPunct="1"/>
            <a:r>
              <a:rPr lang="en-AU" sz="2200" dirty="0" smtClean="0"/>
              <a:t>Write the response as if the examiner will read it </a:t>
            </a:r>
          </a:p>
          <a:p>
            <a:pPr eaLnBrk="1" hangingPunct="1">
              <a:buFont typeface="Wingdings" pitchFamily="2" charset="2"/>
              <a:buNone/>
            </a:pPr>
            <a:r>
              <a:rPr lang="en-AU" sz="2200" b="1" dirty="0" smtClean="0"/>
              <a:t>Deal with conflicting reports in a way that is fair to everyone</a:t>
            </a:r>
          </a:p>
          <a:p>
            <a:pPr eaLnBrk="1" hangingPunct="1"/>
            <a:r>
              <a:rPr lang="en-AU" sz="2200" dirty="0" smtClean="0"/>
              <a:t>Consider: </a:t>
            </a:r>
            <a:r>
              <a:rPr lang="en-AU" sz="2200" i="1" dirty="0" smtClean="0"/>
              <a:t>What response will result in the strongest thesis?</a:t>
            </a:r>
            <a:br>
              <a:rPr lang="en-AU" sz="2200" i="1" dirty="0" smtClean="0"/>
            </a:br>
            <a:r>
              <a:rPr lang="en-AU" sz="2200" dirty="0" smtClean="0"/>
              <a:t>(The candidate deserves to have a thesis to be proud of.)</a:t>
            </a:r>
          </a:p>
          <a:p>
            <a:pPr eaLnBrk="1" hangingPunct="1"/>
            <a:endParaRPr lang="en-AU" sz="2200" dirty="0" smtClean="0"/>
          </a:p>
        </p:txBody>
      </p:sp>
      <p:sp>
        <p:nvSpPr>
          <p:cNvPr id="2" name="Date Placeholder 1"/>
          <p:cNvSpPr>
            <a:spLocks noGrp="1"/>
          </p:cNvSpPr>
          <p:nvPr>
            <p:ph type="dt" sz="half" idx="10"/>
          </p:nvPr>
        </p:nvSpPr>
        <p:spPr/>
        <p:txBody>
          <a:bodyPr/>
          <a:lstStyle/>
          <a:p>
            <a:r>
              <a:rPr lang="en-US" dirty="0" smtClean="0"/>
              <a:t> </a:t>
            </a:r>
            <a:endParaRPr lang="en-AU" dirty="0"/>
          </a:p>
        </p:txBody>
      </p:sp>
    </p:spTree>
    <p:extLst>
      <p:ext uri="{BB962C8B-B14F-4D97-AF65-F5344CB8AC3E}">
        <p14:creationId xmlns:p14="http://schemas.microsoft.com/office/powerpoint/2010/main" val="128314491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6"/>
          <p:cNvSpPr>
            <a:spLocks noGrp="1"/>
          </p:cNvSpPr>
          <p:nvPr>
            <p:ph type="title"/>
          </p:nvPr>
        </p:nvSpPr>
        <p:spPr/>
        <p:txBody>
          <a:bodyPr/>
          <a:lstStyle/>
          <a:p>
            <a:pPr eaLnBrk="1" hangingPunct="1"/>
            <a:r>
              <a:rPr lang="en-AU" smtClean="0"/>
              <a:t>Examiners want the thesis to pass!</a:t>
            </a:r>
            <a:r>
              <a:rPr lang="en-US" smtClean="0"/>
              <a:t/>
            </a:r>
            <a:br>
              <a:rPr lang="en-US" smtClean="0"/>
            </a:br>
            <a:endParaRPr lang="en-AU" smtClean="0"/>
          </a:p>
        </p:txBody>
      </p:sp>
      <p:sp>
        <p:nvSpPr>
          <p:cNvPr id="44035" name="Content Placeholder 9"/>
          <p:cNvSpPr>
            <a:spLocks noGrp="1"/>
          </p:cNvSpPr>
          <p:nvPr>
            <p:ph idx="1"/>
          </p:nvPr>
        </p:nvSpPr>
        <p:spPr>
          <a:xfrm>
            <a:off x="357188" y="1508125"/>
            <a:ext cx="8572500" cy="4349750"/>
          </a:xfrm>
        </p:spPr>
        <p:txBody>
          <a:bodyPr/>
          <a:lstStyle/>
          <a:p>
            <a:pPr eaLnBrk="1" hangingPunct="1"/>
            <a:r>
              <a:rPr lang="en-AU" sz="2000" dirty="0" smtClean="0"/>
              <a:t>Experienced examiners want the candidate to be awarded the PhD and will go to extraordinary lengths to enable this to happen. </a:t>
            </a:r>
          </a:p>
          <a:p>
            <a:pPr eaLnBrk="1" hangingPunct="1"/>
            <a:r>
              <a:rPr lang="en-AU" sz="2000" dirty="0" smtClean="0"/>
              <a:t>Experienced examiners should be sought for the examination process, not avoided, because of their high degree of tolerance. </a:t>
            </a:r>
          </a:p>
          <a:p>
            <a:pPr eaLnBrk="1" hangingPunct="1"/>
            <a:r>
              <a:rPr lang="en-AU" sz="2000" dirty="0" smtClean="0"/>
              <a:t>The student sees the examination as summative assessment – passing or failing. </a:t>
            </a:r>
          </a:p>
          <a:p>
            <a:pPr eaLnBrk="1" hangingPunct="1"/>
            <a:r>
              <a:rPr lang="en-AU" sz="2000" dirty="0" smtClean="0"/>
              <a:t>The examiner sees the examination more as formative assessment, i.e., an exercise in giving feedback in an effort to assist the student in further developing and improving the work. </a:t>
            </a:r>
          </a:p>
          <a:p>
            <a:pPr eaLnBrk="1" hangingPunct="1"/>
            <a:r>
              <a:rPr lang="en-AU" sz="2000" i="1" dirty="0" smtClean="0"/>
              <a:t>“The purpose of examining is to bring the work/the student up to speed.”</a:t>
            </a:r>
          </a:p>
          <a:p>
            <a:pPr eaLnBrk="1" hangingPunct="1"/>
            <a:r>
              <a:rPr lang="en-AU" sz="2000" i="1" dirty="0" smtClean="0"/>
              <a:t>“an opportunity for the students to be able to incorporate comments so that it sits on the Library shelf and glows more brightly.” </a:t>
            </a:r>
            <a:r>
              <a:rPr lang="en-AU" sz="2000" dirty="0" smtClean="0"/>
              <a:t>	</a:t>
            </a:r>
          </a:p>
          <a:p>
            <a:pPr eaLnBrk="1" hangingPunct="1"/>
            <a:endParaRPr lang="en-AU" sz="2000" dirty="0" smtClean="0"/>
          </a:p>
          <a:p>
            <a:pPr eaLnBrk="1" hangingPunct="1"/>
            <a:endParaRPr lang="en-AU" sz="2000" dirty="0" smtClean="0"/>
          </a:p>
        </p:txBody>
      </p:sp>
      <p:sp>
        <p:nvSpPr>
          <p:cNvPr id="2" name="Date Placeholder 1"/>
          <p:cNvSpPr>
            <a:spLocks noGrp="1"/>
          </p:cNvSpPr>
          <p:nvPr>
            <p:ph type="dt" sz="half" idx="10"/>
          </p:nvPr>
        </p:nvSpPr>
        <p:spPr/>
        <p:txBody>
          <a:bodyPr/>
          <a:lstStyle/>
          <a:p>
            <a:r>
              <a:rPr lang="en-US" dirty="0" smtClean="0"/>
              <a:t> </a:t>
            </a:r>
            <a:endParaRPr lang="en-AU" dirty="0"/>
          </a:p>
        </p:txBody>
      </p:sp>
    </p:spTree>
    <p:extLst>
      <p:ext uri="{BB962C8B-B14F-4D97-AF65-F5344CB8AC3E}">
        <p14:creationId xmlns:p14="http://schemas.microsoft.com/office/powerpoint/2010/main" val="17658242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6"/>
          <p:cNvSpPr>
            <a:spLocks noGrp="1"/>
          </p:cNvSpPr>
          <p:nvPr>
            <p:ph type="title"/>
          </p:nvPr>
        </p:nvSpPr>
        <p:spPr/>
        <p:txBody>
          <a:bodyPr/>
          <a:lstStyle/>
          <a:p>
            <a:pPr eaLnBrk="1" hangingPunct="1"/>
            <a:r>
              <a:rPr lang="en-AU" smtClean="0"/>
              <a:t>What do research students do?</a:t>
            </a:r>
            <a:r>
              <a:rPr lang="en-US" smtClean="0"/>
              <a:t/>
            </a:r>
            <a:br>
              <a:rPr lang="en-US" smtClean="0"/>
            </a:br>
            <a:endParaRPr lang="en-AU" smtClean="0"/>
          </a:p>
        </p:txBody>
      </p:sp>
      <p:sp>
        <p:nvSpPr>
          <p:cNvPr id="10243" name="Content Placeholder 9"/>
          <p:cNvSpPr>
            <a:spLocks noGrp="1"/>
          </p:cNvSpPr>
          <p:nvPr>
            <p:ph idx="1"/>
          </p:nvPr>
        </p:nvSpPr>
        <p:spPr/>
        <p:txBody>
          <a:bodyPr/>
          <a:lstStyle/>
          <a:p>
            <a:pPr eaLnBrk="1" hangingPunct="1">
              <a:buFont typeface="Wingdings" pitchFamily="2" charset="2"/>
              <a:buNone/>
            </a:pPr>
            <a:r>
              <a:rPr lang="en-AU" dirty="0" smtClean="0"/>
              <a:t>They are expected to:</a:t>
            </a:r>
          </a:p>
          <a:p>
            <a:pPr eaLnBrk="1" hangingPunct="1"/>
            <a:r>
              <a:rPr lang="en-AU" dirty="0" smtClean="0"/>
              <a:t>prepare (with the help of their supervisor) their thesis as a comprehensive academic/scholarly argument in approved format</a:t>
            </a:r>
          </a:p>
          <a:p>
            <a:pPr eaLnBrk="1" hangingPunct="1"/>
            <a:r>
              <a:rPr lang="en-AU" dirty="0"/>
              <a:t>s</a:t>
            </a:r>
            <a:r>
              <a:rPr lang="en-AU" dirty="0" smtClean="0"/>
              <a:t>ubmit thesis chapters to the Turnitin links for originality checking (in the Research Integrity unit on Blackboard)</a:t>
            </a:r>
          </a:p>
          <a:p>
            <a:pPr eaLnBrk="1" hangingPunct="1"/>
            <a:r>
              <a:rPr lang="en-AU" dirty="0" smtClean="0"/>
              <a:t>submit the thesis, appropriately acknowledging IP, copyright and other issues</a:t>
            </a:r>
          </a:p>
          <a:p>
            <a:pPr eaLnBrk="1" hangingPunct="1"/>
            <a:r>
              <a:rPr lang="en-AU" dirty="0" smtClean="0"/>
              <a:t>make amendments, if required by examiners, and submit final thesis </a:t>
            </a:r>
          </a:p>
          <a:p>
            <a:pPr eaLnBrk="1" hangingPunct="1"/>
            <a:endParaRPr lang="en-AU" dirty="0" smtClean="0"/>
          </a:p>
        </p:txBody>
      </p:sp>
      <p:sp>
        <p:nvSpPr>
          <p:cNvPr id="2" name="Date Placeholder 1"/>
          <p:cNvSpPr>
            <a:spLocks noGrp="1"/>
          </p:cNvSpPr>
          <p:nvPr>
            <p:ph type="dt" sz="half" idx="10"/>
          </p:nvPr>
        </p:nvSpPr>
        <p:spPr/>
        <p:txBody>
          <a:bodyPr/>
          <a:lstStyle/>
          <a:p>
            <a:endParaRPr lang="en-AU" dirty="0"/>
          </a:p>
        </p:txBody>
      </p:sp>
    </p:spTree>
    <p:extLst>
      <p:ext uri="{BB962C8B-B14F-4D97-AF65-F5344CB8AC3E}">
        <p14:creationId xmlns:p14="http://schemas.microsoft.com/office/powerpoint/2010/main" val="312387278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7"/>
          <p:cNvSpPr>
            <a:spLocks noGrp="1"/>
          </p:cNvSpPr>
          <p:nvPr>
            <p:ph type="title"/>
          </p:nvPr>
        </p:nvSpPr>
        <p:spPr/>
        <p:txBody>
          <a:bodyPr/>
          <a:lstStyle/>
          <a:p>
            <a:pPr eaLnBrk="1" hangingPunct="1"/>
            <a:r>
              <a:rPr lang="en-AU" dirty="0" smtClean="0"/>
              <a:t>And finally …………</a:t>
            </a:r>
          </a:p>
        </p:txBody>
      </p:sp>
      <p:sp>
        <p:nvSpPr>
          <p:cNvPr id="15363" name="Content Placeholder 10"/>
          <p:cNvSpPr>
            <a:spLocks noGrp="1"/>
          </p:cNvSpPr>
          <p:nvPr>
            <p:ph idx="1"/>
          </p:nvPr>
        </p:nvSpPr>
        <p:spPr>
          <a:xfrm>
            <a:off x="457200" y="1600200"/>
            <a:ext cx="8229600" cy="4349080"/>
          </a:xfrm>
        </p:spPr>
        <p:txBody>
          <a:bodyPr/>
          <a:lstStyle/>
          <a:p>
            <a:pPr eaLnBrk="1" hangingPunct="1"/>
            <a:r>
              <a:rPr lang="en-AU" u="sng" dirty="0" smtClean="0">
                <a:effectLst>
                  <a:glow rad="139700">
                    <a:schemeClr val="accent1">
                      <a:satMod val="175000"/>
                      <a:alpha val="40000"/>
                    </a:schemeClr>
                  </a:glow>
                </a:effectLst>
              </a:rPr>
              <a:t>Read the rules and guidelines</a:t>
            </a:r>
          </a:p>
          <a:p>
            <a:pPr eaLnBrk="1" hangingPunct="1"/>
            <a:r>
              <a:rPr lang="en-AU" dirty="0" smtClean="0">
                <a:hlinkClick r:id="rId2"/>
              </a:rPr>
              <a:t>Thesis preparation webpage </a:t>
            </a:r>
            <a:endParaRPr lang="en-AU" dirty="0" smtClean="0"/>
          </a:p>
          <a:p>
            <a:pPr eaLnBrk="1" hangingPunct="1"/>
            <a:r>
              <a:rPr lang="en-AU" dirty="0" smtClean="0">
                <a:hlinkClick r:id="rId3"/>
              </a:rPr>
              <a:t>Thesis submission webpage</a:t>
            </a:r>
            <a:endParaRPr lang="en-AU" dirty="0">
              <a:ea typeface="+mn-ea"/>
              <a:cs typeface="+mn-cs"/>
            </a:endParaRPr>
          </a:p>
          <a:p>
            <a:r>
              <a:rPr lang="en-AU" dirty="0" smtClean="0">
                <a:ea typeface="+mn-ea"/>
                <a:cs typeface="+mn-cs"/>
              </a:rPr>
              <a:t>Write </a:t>
            </a:r>
            <a:r>
              <a:rPr lang="en-AU" dirty="0">
                <a:ea typeface="+mn-ea"/>
                <a:cs typeface="+mn-cs"/>
              </a:rPr>
              <a:t>early, write often  </a:t>
            </a:r>
          </a:p>
          <a:p>
            <a:pPr eaLnBrk="1" hangingPunct="1"/>
            <a:r>
              <a:rPr lang="en-AU" dirty="0" smtClean="0"/>
              <a:t>Check spelling and grammar carefully</a:t>
            </a:r>
          </a:p>
          <a:p>
            <a:pPr eaLnBrk="1" hangingPunct="1"/>
            <a:r>
              <a:rPr lang="en-AU" dirty="0" smtClean="0"/>
              <a:t>Ensure references are correct</a:t>
            </a:r>
          </a:p>
          <a:p>
            <a:pPr eaLnBrk="1" hangingPunct="1"/>
            <a:r>
              <a:rPr lang="en-AU" dirty="0" smtClean="0"/>
              <a:t>Ensure tables and figures are properly numbered</a:t>
            </a:r>
          </a:p>
          <a:p>
            <a:r>
              <a:rPr lang="en-AU" sz="2200" dirty="0" smtClean="0"/>
              <a:t>Thesis </a:t>
            </a:r>
            <a:r>
              <a:rPr lang="en-AU" sz="2200" dirty="0"/>
              <a:t>examination enquiries - </a:t>
            </a:r>
            <a:r>
              <a:rPr lang="en-AU" sz="2200" dirty="0">
                <a:hlinkClick r:id="rId4"/>
              </a:rPr>
              <a:t>thesis@curtin.edu.au</a:t>
            </a:r>
            <a:r>
              <a:rPr lang="en-AU" sz="2200" dirty="0"/>
              <a:t> or </a:t>
            </a:r>
            <a:r>
              <a:rPr lang="en-AU" sz="2200" dirty="0" smtClean="0"/>
              <a:t>x2111</a:t>
            </a:r>
            <a:endParaRPr lang="en-AU" dirty="0" smtClean="0"/>
          </a:p>
          <a:p>
            <a:pPr eaLnBrk="1" hangingPunct="1"/>
            <a:endParaRPr lang="en-AU" dirty="0" smtClean="0"/>
          </a:p>
        </p:txBody>
      </p:sp>
      <p:sp>
        <p:nvSpPr>
          <p:cNvPr id="14" name="Text Box 6"/>
          <p:cNvSpPr txBox="1">
            <a:spLocks noChangeArrowheads="1"/>
          </p:cNvSpPr>
          <p:nvPr/>
        </p:nvSpPr>
        <p:spPr bwMode="auto">
          <a:xfrm>
            <a:off x="214313" y="5786438"/>
            <a:ext cx="8643937" cy="307975"/>
          </a:xfrm>
          <a:prstGeom prst="rect">
            <a:avLst/>
          </a:prstGeom>
          <a:noFill/>
          <a:ln w="9525" algn="ctr">
            <a:noFill/>
            <a:miter lim="800000"/>
            <a:headEnd/>
            <a:tailEnd/>
          </a:ln>
        </p:spPr>
        <p:txBody>
          <a:bodyPr>
            <a:spAutoFit/>
          </a:bodyPr>
          <a:lstStyle/>
          <a:p>
            <a:pPr>
              <a:spcBef>
                <a:spcPct val="50000"/>
              </a:spcBef>
              <a:defRPr/>
            </a:pPr>
            <a:r>
              <a:rPr lang="en-AU" sz="1400" dirty="0" smtClean="0">
                <a:latin typeface="+mn-lt"/>
                <a:cs typeface="Times New Roman" pitchFamily="18" charset="0"/>
              </a:rPr>
              <a:t> </a:t>
            </a:r>
            <a:endParaRPr lang="en-AU" sz="1400" dirty="0">
              <a:latin typeface="+mn-lt"/>
              <a:cs typeface="Times New Roman" pitchFamily="18" charset="0"/>
            </a:endParaRPr>
          </a:p>
        </p:txBody>
      </p:sp>
      <p:sp>
        <p:nvSpPr>
          <p:cNvPr id="2" name="Date Placeholder 1"/>
          <p:cNvSpPr>
            <a:spLocks noGrp="1"/>
          </p:cNvSpPr>
          <p:nvPr>
            <p:ph type="dt" sz="half" idx="10"/>
          </p:nvPr>
        </p:nvSpPr>
        <p:spPr/>
        <p:txBody>
          <a:bodyPr/>
          <a:lstStyle/>
          <a:p>
            <a:r>
              <a:rPr lang="en-US" dirty="0" smtClean="0"/>
              <a:t> </a:t>
            </a:r>
            <a:endParaRPr lang="en-AU" dirty="0"/>
          </a:p>
        </p:txBody>
      </p:sp>
    </p:spTree>
    <p:extLst>
      <p:ext uri="{BB962C8B-B14F-4D97-AF65-F5344CB8AC3E}">
        <p14:creationId xmlns:p14="http://schemas.microsoft.com/office/powerpoint/2010/main" val="14040173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8"/>
          <p:cNvSpPr>
            <a:spLocks noGrp="1"/>
          </p:cNvSpPr>
          <p:nvPr>
            <p:ph type="title"/>
          </p:nvPr>
        </p:nvSpPr>
        <p:spPr/>
        <p:txBody>
          <a:bodyPr/>
          <a:lstStyle/>
          <a:p>
            <a:pPr eaLnBrk="1" hangingPunct="1"/>
            <a:r>
              <a:rPr lang="en-AU" dirty="0" smtClean="0"/>
              <a:t>What about the supervisor</a:t>
            </a:r>
            <a:r>
              <a:rPr lang="en-US" dirty="0" smtClean="0"/>
              <a:t/>
            </a:r>
            <a:br>
              <a:rPr lang="en-US" dirty="0" smtClean="0"/>
            </a:br>
            <a:endParaRPr lang="en-AU" dirty="0" smtClean="0"/>
          </a:p>
        </p:txBody>
      </p:sp>
      <p:sp>
        <p:nvSpPr>
          <p:cNvPr id="9219" name="Content Placeholder 11"/>
          <p:cNvSpPr>
            <a:spLocks noGrp="1"/>
          </p:cNvSpPr>
          <p:nvPr>
            <p:ph idx="1"/>
          </p:nvPr>
        </p:nvSpPr>
        <p:spPr/>
        <p:txBody>
          <a:bodyPr/>
          <a:lstStyle/>
          <a:p>
            <a:pPr eaLnBrk="1" hangingPunct="1">
              <a:buFont typeface="Wingdings" pitchFamily="2" charset="2"/>
              <a:buNone/>
            </a:pPr>
            <a:r>
              <a:rPr lang="en-AU" dirty="0" smtClean="0"/>
              <a:t>Supervisors are expected to:</a:t>
            </a:r>
          </a:p>
          <a:p>
            <a:pPr eaLnBrk="1" hangingPunct="1"/>
            <a:r>
              <a:rPr lang="en-AU" dirty="0" smtClean="0"/>
              <a:t>supervise the research contents and writing of the thesis to a high academic standard</a:t>
            </a:r>
          </a:p>
          <a:p>
            <a:pPr eaLnBrk="1" hangingPunct="1"/>
            <a:r>
              <a:rPr lang="en-AU" dirty="0"/>
              <a:t>r</a:t>
            </a:r>
            <a:r>
              <a:rPr lang="en-AU" dirty="0" smtClean="0"/>
              <a:t>ead the thesis as it evolves and provide timely feedback</a:t>
            </a:r>
          </a:p>
          <a:p>
            <a:pPr eaLnBrk="1" hangingPunct="1"/>
            <a:r>
              <a:rPr lang="en-AU" dirty="0" smtClean="0"/>
              <a:t>ensure that examiners are appointed in good time</a:t>
            </a:r>
          </a:p>
          <a:p>
            <a:pPr eaLnBrk="1" hangingPunct="1"/>
            <a:r>
              <a:rPr lang="en-AU" dirty="0" smtClean="0"/>
              <a:t>assist the student to make any required amendments to the thesis based on the examiners comments</a:t>
            </a:r>
          </a:p>
          <a:p>
            <a:pPr eaLnBrk="1" hangingPunct="1"/>
            <a:endParaRPr lang="en-AU" dirty="0" smtClean="0"/>
          </a:p>
        </p:txBody>
      </p:sp>
      <p:sp>
        <p:nvSpPr>
          <p:cNvPr id="2" name="Date Placeholder 1"/>
          <p:cNvSpPr>
            <a:spLocks noGrp="1"/>
          </p:cNvSpPr>
          <p:nvPr>
            <p:ph type="dt" sz="half" idx="10"/>
          </p:nvPr>
        </p:nvSpPr>
        <p:spPr/>
        <p:txBody>
          <a:bodyPr/>
          <a:lstStyle/>
          <a:p>
            <a:r>
              <a:rPr lang="en-US" dirty="0" smtClean="0"/>
              <a:t> </a:t>
            </a:r>
            <a:endParaRPr lang="en-AU" dirty="0"/>
          </a:p>
        </p:txBody>
      </p:sp>
    </p:spTree>
    <p:extLst>
      <p:ext uri="{BB962C8B-B14F-4D97-AF65-F5344CB8AC3E}">
        <p14:creationId xmlns:p14="http://schemas.microsoft.com/office/powerpoint/2010/main" val="19952815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6"/>
          <p:cNvSpPr>
            <a:spLocks noGrp="1"/>
          </p:cNvSpPr>
          <p:nvPr>
            <p:ph type="title"/>
          </p:nvPr>
        </p:nvSpPr>
        <p:spPr/>
        <p:txBody>
          <a:bodyPr/>
          <a:lstStyle/>
          <a:p>
            <a:pPr eaLnBrk="1" hangingPunct="1"/>
            <a:r>
              <a:rPr lang="en-AU" smtClean="0"/>
              <a:t>What are thesis examiners asked to do?</a:t>
            </a:r>
            <a:r>
              <a:rPr lang="en-US" smtClean="0"/>
              <a:t/>
            </a:r>
            <a:br>
              <a:rPr lang="en-US" smtClean="0"/>
            </a:br>
            <a:endParaRPr lang="en-AU" smtClean="0"/>
          </a:p>
        </p:txBody>
      </p:sp>
      <p:sp>
        <p:nvSpPr>
          <p:cNvPr id="11267" name="Content Placeholder 9"/>
          <p:cNvSpPr>
            <a:spLocks noGrp="1"/>
          </p:cNvSpPr>
          <p:nvPr>
            <p:ph idx="1"/>
          </p:nvPr>
        </p:nvSpPr>
        <p:spPr>
          <a:xfrm>
            <a:off x="457200" y="1600200"/>
            <a:ext cx="8229600" cy="3043238"/>
          </a:xfrm>
        </p:spPr>
        <p:txBody>
          <a:bodyPr/>
          <a:lstStyle/>
          <a:p>
            <a:pPr eaLnBrk="1" hangingPunct="1">
              <a:buFont typeface="Wingdings" pitchFamily="2" charset="2"/>
              <a:buNone/>
            </a:pPr>
            <a:r>
              <a:rPr lang="en-AU" dirty="0" smtClean="0"/>
              <a:t>They are asked to:</a:t>
            </a:r>
          </a:p>
          <a:p>
            <a:pPr eaLnBrk="1" hangingPunct="1"/>
            <a:r>
              <a:rPr lang="en-AU" dirty="0" smtClean="0"/>
              <a:t>evaluate the thesis against a given set of criteria</a:t>
            </a:r>
          </a:p>
          <a:p>
            <a:pPr eaLnBrk="1" hangingPunct="1"/>
            <a:r>
              <a:rPr lang="en-AU" dirty="0" smtClean="0"/>
              <a:t>make a recommendation as to how the thesis should be classified</a:t>
            </a:r>
          </a:p>
          <a:p>
            <a:pPr eaLnBrk="1" hangingPunct="1"/>
            <a:r>
              <a:rPr lang="en-AU" dirty="0" smtClean="0"/>
              <a:t>write a report providing the grounds for their recommendation</a:t>
            </a:r>
          </a:p>
        </p:txBody>
      </p:sp>
      <p:sp>
        <p:nvSpPr>
          <p:cNvPr id="2" name="Date Placeholder 1"/>
          <p:cNvSpPr>
            <a:spLocks noGrp="1"/>
          </p:cNvSpPr>
          <p:nvPr>
            <p:ph type="dt" sz="half" idx="10"/>
          </p:nvPr>
        </p:nvSpPr>
        <p:spPr/>
        <p:txBody>
          <a:bodyPr/>
          <a:lstStyle/>
          <a:p>
            <a:r>
              <a:rPr lang="en-US" dirty="0" smtClean="0"/>
              <a:t> </a:t>
            </a:r>
            <a:endParaRPr lang="en-AU" dirty="0"/>
          </a:p>
        </p:txBody>
      </p:sp>
    </p:spTree>
    <p:extLst>
      <p:ext uri="{BB962C8B-B14F-4D97-AF65-F5344CB8AC3E}">
        <p14:creationId xmlns:p14="http://schemas.microsoft.com/office/powerpoint/2010/main" val="23828366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6"/>
          <p:cNvSpPr>
            <a:spLocks noGrp="1"/>
          </p:cNvSpPr>
          <p:nvPr>
            <p:ph type="title"/>
          </p:nvPr>
        </p:nvSpPr>
        <p:spPr>
          <a:xfrm>
            <a:off x="467430" y="404580"/>
            <a:ext cx="8207375" cy="996950"/>
          </a:xfrm>
        </p:spPr>
        <p:txBody>
          <a:bodyPr/>
          <a:lstStyle/>
          <a:p>
            <a:pPr eaLnBrk="1" hangingPunct="1"/>
            <a:r>
              <a:rPr lang="en-AU" dirty="0" smtClean="0"/>
              <a:t>Preparing the thesis</a:t>
            </a:r>
            <a:r>
              <a:rPr lang="en-US" dirty="0" smtClean="0"/>
              <a:t/>
            </a:r>
            <a:br>
              <a:rPr lang="en-US" dirty="0" smtClean="0"/>
            </a:br>
            <a:endParaRPr lang="en-AU" dirty="0" smtClean="0"/>
          </a:p>
        </p:txBody>
      </p:sp>
      <p:sp>
        <p:nvSpPr>
          <p:cNvPr id="11267" name="Content Placeholder 9"/>
          <p:cNvSpPr>
            <a:spLocks noGrp="1"/>
          </p:cNvSpPr>
          <p:nvPr>
            <p:ph idx="1"/>
          </p:nvPr>
        </p:nvSpPr>
        <p:spPr>
          <a:xfrm>
            <a:off x="467430" y="1268700"/>
            <a:ext cx="8229600" cy="3672510"/>
          </a:xfrm>
        </p:spPr>
        <p:txBody>
          <a:bodyPr/>
          <a:lstStyle/>
          <a:p>
            <a:pPr eaLnBrk="1" hangingPunct="1">
              <a:buFont typeface="Wingdings" pitchFamily="2" charset="2"/>
              <a:buNone/>
            </a:pPr>
            <a:r>
              <a:rPr lang="en-AU" dirty="0" smtClean="0"/>
              <a:t>Submission as:</a:t>
            </a:r>
          </a:p>
          <a:p>
            <a:pPr eaLnBrk="1" hangingPunct="1"/>
            <a:r>
              <a:rPr lang="en-AU" dirty="0" smtClean="0"/>
              <a:t>Text – </a:t>
            </a:r>
          </a:p>
          <a:p>
            <a:pPr lvl="1"/>
            <a:r>
              <a:rPr lang="en-AU" dirty="0" smtClean="0"/>
              <a:t>Doctoral max 100,000 words</a:t>
            </a:r>
          </a:p>
          <a:p>
            <a:pPr lvl="1"/>
            <a:r>
              <a:rPr lang="en-AU" dirty="0" smtClean="0"/>
              <a:t>Masters max 60,000 words</a:t>
            </a:r>
          </a:p>
          <a:p>
            <a:pPr eaLnBrk="1" hangingPunct="1"/>
            <a:r>
              <a:rPr lang="en-AU" dirty="0" smtClean="0"/>
              <a:t>Exegesis and creative work</a:t>
            </a:r>
          </a:p>
          <a:p>
            <a:pPr eaLnBrk="1" hangingPunct="1"/>
            <a:r>
              <a:rPr lang="en-AU" dirty="0" smtClean="0"/>
              <a:t>Series of published papers</a:t>
            </a:r>
          </a:p>
          <a:p>
            <a:pPr eaLnBrk="1" hangingPunct="1"/>
            <a:r>
              <a:rPr lang="en-AU" dirty="0" smtClean="0"/>
              <a:t>All need abstract of at least 200 words</a:t>
            </a:r>
          </a:p>
          <a:p>
            <a:pPr eaLnBrk="1" hangingPunct="1"/>
            <a:endParaRPr lang="en-AU" dirty="0"/>
          </a:p>
          <a:p>
            <a:pPr marL="0" indent="0">
              <a:buNone/>
            </a:pPr>
            <a:r>
              <a:rPr lang="en-AU" sz="1400" dirty="0">
                <a:hlinkClick r:id="rId2"/>
              </a:rPr>
              <a:t>http://research.curtin.edu.au/postgraduate/current-students/thesis-preparation</a:t>
            </a:r>
            <a:r>
              <a:rPr lang="en-AU" sz="1400" dirty="0" smtClean="0">
                <a:hlinkClick r:id="rId2"/>
              </a:rPr>
              <a:t>/</a:t>
            </a:r>
            <a:r>
              <a:rPr lang="en-AU" sz="1400" dirty="0" smtClean="0"/>
              <a:t> </a:t>
            </a:r>
          </a:p>
          <a:p>
            <a:pPr marL="0" indent="0">
              <a:buNone/>
            </a:pPr>
            <a:endParaRPr lang="en-AU" dirty="0" smtClean="0"/>
          </a:p>
        </p:txBody>
      </p:sp>
      <p:sp>
        <p:nvSpPr>
          <p:cNvPr id="2" name="Date Placeholder 1"/>
          <p:cNvSpPr>
            <a:spLocks noGrp="1"/>
          </p:cNvSpPr>
          <p:nvPr>
            <p:ph type="dt" sz="half" idx="10"/>
          </p:nvPr>
        </p:nvSpPr>
        <p:spPr/>
        <p:txBody>
          <a:bodyPr/>
          <a:lstStyle/>
          <a:p>
            <a:r>
              <a:rPr lang="en-US" dirty="0" smtClean="0"/>
              <a:t> </a:t>
            </a:r>
            <a:endParaRPr lang="en-AU" dirty="0"/>
          </a:p>
        </p:txBody>
      </p:sp>
    </p:spTree>
    <p:extLst>
      <p:ext uri="{BB962C8B-B14F-4D97-AF65-F5344CB8AC3E}">
        <p14:creationId xmlns:p14="http://schemas.microsoft.com/office/powerpoint/2010/main" val="24706738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 </a:t>
            </a:r>
            <a:endParaRPr lang="en-AU" dirty="0"/>
          </a:p>
        </p:txBody>
      </p:sp>
      <p:sp>
        <p:nvSpPr>
          <p:cNvPr id="6" name="Title 10"/>
          <p:cNvSpPr>
            <a:spLocks noGrp="1"/>
          </p:cNvSpPr>
          <p:nvPr>
            <p:ph type="title"/>
          </p:nvPr>
        </p:nvSpPr>
        <p:spPr>
          <a:xfrm>
            <a:off x="468313" y="560388"/>
            <a:ext cx="8207375" cy="996950"/>
          </a:xfrm>
        </p:spPr>
        <p:txBody>
          <a:bodyPr/>
          <a:lstStyle/>
          <a:p>
            <a:r>
              <a:rPr lang="en-AU" dirty="0" smtClean="0"/>
              <a:t>Thesis by Publication</a:t>
            </a:r>
            <a:endParaRPr lang="en-AU" dirty="0"/>
          </a:p>
        </p:txBody>
      </p:sp>
      <p:sp>
        <p:nvSpPr>
          <p:cNvPr id="7" name="Content Placeholder 11"/>
          <p:cNvSpPr>
            <a:spLocks noGrp="1"/>
          </p:cNvSpPr>
          <p:nvPr>
            <p:ph idx="1"/>
          </p:nvPr>
        </p:nvSpPr>
        <p:spPr>
          <a:xfrm>
            <a:off x="457200" y="1600200"/>
            <a:ext cx="8229600" cy="4349750"/>
          </a:xfrm>
        </p:spPr>
        <p:txBody>
          <a:bodyPr/>
          <a:lstStyle/>
          <a:p>
            <a:r>
              <a:rPr lang="en-AU" dirty="0" smtClean="0"/>
              <a:t>Permitted by Curtin but not the norm</a:t>
            </a:r>
          </a:p>
          <a:p>
            <a:r>
              <a:rPr lang="en-AU" dirty="0" smtClean="0"/>
              <a:t>Must include introduction, literature review, conclusions</a:t>
            </a:r>
          </a:p>
          <a:p>
            <a:r>
              <a:rPr lang="en-AU" dirty="0" smtClean="0"/>
              <a:t>Only papers published in peer review scholarly media during the period of enrolment may be included</a:t>
            </a:r>
          </a:p>
          <a:p>
            <a:r>
              <a:rPr lang="en-AU" dirty="0" smtClean="0"/>
              <a:t>The number of papers included should be sufficient to constitute a significant and original contribution to knowledge</a:t>
            </a:r>
          </a:p>
          <a:p>
            <a:r>
              <a:rPr lang="en-AU" dirty="0" smtClean="0"/>
              <a:t>Suggested number of papers 4 or 5 substantial papers</a:t>
            </a:r>
          </a:p>
          <a:p>
            <a:r>
              <a:rPr lang="en-AU" dirty="0" smtClean="0"/>
              <a:t>Students should be first author and major contributor</a:t>
            </a:r>
          </a:p>
          <a:p>
            <a:endParaRPr lang="en-AU" dirty="0"/>
          </a:p>
        </p:txBody>
      </p:sp>
    </p:spTree>
    <p:extLst>
      <p:ext uri="{BB962C8B-B14F-4D97-AF65-F5344CB8AC3E}">
        <p14:creationId xmlns:p14="http://schemas.microsoft.com/office/powerpoint/2010/main" val="5070634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 </a:t>
            </a:r>
            <a:endParaRPr lang="en-AU" dirty="0"/>
          </a:p>
        </p:txBody>
      </p:sp>
      <p:sp>
        <p:nvSpPr>
          <p:cNvPr id="6" name="Title 10"/>
          <p:cNvSpPr>
            <a:spLocks noGrp="1"/>
          </p:cNvSpPr>
          <p:nvPr>
            <p:ph type="title"/>
          </p:nvPr>
        </p:nvSpPr>
        <p:spPr>
          <a:xfrm>
            <a:off x="468313" y="560388"/>
            <a:ext cx="8207375" cy="996950"/>
          </a:xfrm>
        </p:spPr>
        <p:txBody>
          <a:bodyPr/>
          <a:lstStyle/>
          <a:p>
            <a:r>
              <a:rPr lang="en-AU" dirty="0" smtClean="0"/>
              <a:t>Documenting Authorship - Rules</a:t>
            </a:r>
            <a:endParaRPr lang="en-AU" dirty="0"/>
          </a:p>
        </p:txBody>
      </p:sp>
      <p:sp>
        <p:nvSpPr>
          <p:cNvPr id="7" name="Content Placeholder 11"/>
          <p:cNvSpPr>
            <a:spLocks noGrp="1"/>
          </p:cNvSpPr>
          <p:nvPr>
            <p:ph idx="1"/>
          </p:nvPr>
        </p:nvSpPr>
        <p:spPr>
          <a:xfrm>
            <a:off x="457200" y="1600200"/>
            <a:ext cx="8229600" cy="4349750"/>
          </a:xfrm>
        </p:spPr>
        <p:txBody>
          <a:bodyPr/>
          <a:lstStyle/>
          <a:p>
            <a:r>
              <a:rPr lang="en-AU" dirty="0" smtClean="0"/>
              <a:t>HDR Rules 10 and 11 – Section 11 (e) </a:t>
            </a:r>
          </a:p>
          <a:p>
            <a:pPr marL="622300" indent="-622300">
              <a:buAutoNum type="romanLcParenBoth" startAt="6"/>
            </a:pPr>
            <a:r>
              <a:rPr lang="en-AU" dirty="0" smtClean="0"/>
              <a:t>any </a:t>
            </a:r>
            <a:r>
              <a:rPr lang="en-AU" dirty="0"/>
              <a:t>published paper of which the candidate is a joint author may only be included in the thesis provided the work done by the candidate is clearly identified. The candidate must provide to the Office of Research and Development at the time of submission of the thesis a written statement from each co-author attesting to the candidate’s contribution to a joint publication included as part of the thesis. </a:t>
            </a:r>
          </a:p>
          <a:p>
            <a:pPr marL="0" indent="0">
              <a:buNone/>
            </a:pPr>
            <a:r>
              <a:rPr lang="en-AU" sz="1800" dirty="0" smtClean="0"/>
              <a:t>See also ‘</a:t>
            </a:r>
            <a:r>
              <a:rPr lang="en-AU" sz="1800" dirty="0" smtClean="0">
                <a:hlinkClick r:id="rId3"/>
              </a:rPr>
              <a:t>Information Regarding Authorship and Joint Authorship for HDR students and Supervisors</a:t>
            </a:r>
            <a:endParaRPr lang="en-AU" sz="1800" dirty="0"/>
          </a:p>
        </p:txBody>
      </p:sp>
    </p:spTree>
    <p:extLst>
      <p:ext uri="{BB962C8B-B14F-4D97-AF65-F5344CB8AC3E}">
        <p14:creationId xmlns:p14="http://schemas.microsoft.com/office/powerpoint/2010/main" val="3587999570"/>
      </p:ext>
    </p:extLst>
  </p:cSld>
  <p:clrMapOvr>
    <a:masterClrMapping/>
  </p:clrMapOvr>
  <p:timing>
    <p:tnLst>
      <p:par>
        <p:cTn id="1" dur="indefinite" restart="never" nodeType="tmRoot"/>
      </p:par>
    </p:tnLst>
  </p:timing>
</p:sld>
</file>

<file path=ppt/theme/theme1.xml><?xml version="1.0" encoding="utf-8"?>
<a:theme xmlns:a="http://schemas.openxmlformats.org/drawingml/2006/main" name="curtin2010-PP2003">
  <a:themeElements>
    <a:clrScheme name="Default Design 13">
      <a:dk1>
        <a:srgbClr val="333333"/>
      </a:dk1>
      <a:lt1>
        <a:srgbClr val="FFFFFF"/>
      </a:lt1>
      <a:dk2>
        <a:srgbClr val="666666"/>
      </a:dk2>
      <a:lt2>
        <a:srgbClr val="969696"/>
      </a:lt2>
      <a:accent1>
        <a:srgbClr val="CC9900"/>
      </a:accent1>
      <a:accent2>
        <a:srgbClr val="333399"/>
      </a:accent2>
      <a:accent3>
        <a:srgbClr val="FFFFFF"/>
      </a:accent3>
      <a:accent4>
        <a:srgbClr val="2A2A2A"/>
      </a:accent4>
      <a:accent5>
        <a:srgbClr val="E2CAAA"/>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333333"/>
        </a:dk1>
        <a:lt1>
          <a:srgbClr val="FFFFFF"/>
        </a:lt1>
        <a:dk2>
          <a:srgbClr val="666666"/>
        </a:dk2>
        <a:lt2>
          <a:srgbClr val="969696"/>
        </a:lt2>
        <a:accent1>
          <a:srgbClr val="CC9900"/>
        </a:accent1>
        <a:accent2>
          <a:srgbClr val="333399"/>
        </a:accent2>
        <a:accent3>
          <a:srgbClr val="FFFFFF"/>
        </a:accent3>
        <a:accent4>
          <a:srgbClr val="2A2A2A"/>
        </a:accent4>
        <a:accent5>
          <a:srgbClr val="E2CAAA"/>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1842</TotalTime>
  <Words>3118</Words>
  <Application>Microsoft Office PowerPoint</Application>
  <PresentationFormat>On-screen Show (4:3)</PresentationFormat>
  <Paragraphs>336</Paragraphs>
  <Slides>40</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40</vt:i4>
      </vt:variant>
    </vt:vector>
  </HeadingPairs>
  <TitlesOfParts>
    <vt:vector size="44" baseType="lpstr">
      <vt:lpstr>Arial</vt:lpstr>
      <vt:lpstr>Times New Roman</vt:lpstr>
      <vt:lpstr>Wingdings</vt:lpstr>
      <vt:lpstr>curtin2010-PP2003</vt:lpstr>
      <vt:lpstr>Thesis Preparation &amp; Submission</vt:lpstr>
      <vt:lpstr> Overview of the Research Degree Process</vt:lpstr>
      <vt:lpstr>In this seminar:</vt:lpstr>
      <vt:lpstr>What do research students do? </vt:lpstr>
      <vt:lpstr>What about the supervisor </vt:lpstr>
      <vt:lpstr>What are thesis examiners asked to do? </vt:lpstr>
      <vt:lpstr>Preparing the thesis </vt:lpstr>
      <vt:lpstr>Thesis by Publication</vt:lpstr>
      <vt:lpstr>Documenting Authorship - Rules</vt:lpstr>
      <vt:lpstr>Documenting Authorship – Guidelines for Thesis by Publication</vt:lpstr>
      <vt:lpstr>Submission:</vt:lpstr>
      <vt:lpstr>Thesis Examining Panel </vt:lpstr>
      <vt:lpstr>The examination  </vt:lpstr>
      <vt:lpstr>Criteria to Examine a Doctoral Thesis </vt:lpstr>
      <vt:lpstr>Criteria to Examine a Master’s Thesis </vt:lpstr>
      <vt:lpstr>What does an examiner send to us?</vt:lpstr>
      <vt:lpstr>What about the paperwork? </vt:lpstr>
      <vt:lpstr>Examiner Report Form – Recommendation (1) </vt:lpstr>
      <vt:lpstr>Examiner Report Form – Recommendation (2)</vt:lpstr>
      <vt:lpstr>Examiner Report Form – Recommendation (3) </vt:lpstr>
      <vt:lpstr>Higher Degree by Research Completions</vt:lpstr>
      <vt:lpstr>How do examiners work through the thesis?</vt:lpstr>
      <vt:lpstr>Questions examiners ask themselves…</vt:lpstr>
      <vt:lpstr>What do we know about how examiners examine theses? </vt:lpstr>
      <vt:lpstr>First impressions count!!! (1) </vt:lpstr>
      <vt:lpstr>First impressions count!!! (2)</vt:lpstr>
      <vt:lpstr>Does the research method or paradigm influence examiners? </vt:lpstr>
      <vt:lpstr>What makes a good thesis?  Scholarship!</vt:lpstr>
      <vt:lpstr>What makes a poor thesis?     Sloppiness! </vt:lpstr>
      <vt:lpstr>Extract from Examiner’s Report (1) </vt:lpstr>
      <vt:lpstr>Extract from Examiner’s Report (2)</vt:lpstr>
      <vt:lpstr>Extract from Examiner’s Report (3) </vt:lpstr>
      <vt:lpstr>Extract from Examiner’s Report (4) </vt:lpstr>
      <vt:lpstr>Extract from Examiner’s Report (5) </vt:lpstr>
      <vt:lpstr>In summary… </vt:lpstr>
      <vt:lpstr>In the end…….</vt:lpstr>
      <vt:lpstr>In summary… </vt:lpstr>
      <vt:lpstr>Responding to examiners’ reports </vt:lpstr>
      <vt:lpstr>Examiners want the thesis to pass! </vt:lpstr>
      <vt:lpstr>And finally …………</vt:lpstr>
    </vt:vector>
  </TitlesOfParts>
  <Company>Curtin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Curtin PowerPoint template 2010</dc:title>
  <dc:creator>Digital Media Unit</dc:creator>
  <cp:lastModifiedBy>Tania Lerch</cp:lastModifiedBy>
  <cp:revision>64</cp:revision>
  <cp:lastPrinted>2015-10-15T01:50:48Z</cp:lastPrinted>
  <dcterms:created xsi:type="dcterms:W3CDTF">2010-07-28T08:48:37Z</dcterms:created>
  <dcterms:modified xsi:type="dcterms:W3CDTF">2017-05-31T06:06:57Z</dcterms:modified>
</cp:coreProperties>
</file>